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73"/>
  </p:notesMasterIdLst>
  <p:handoutMasterIdLst>
    <p:handoutMasterId r:id="rId74"/>
  </p:handoutMasterIdLst>
  <p:sldIdLst>
    <p:sldId id="419" r:id="rId2"/>
    <p:sldId id="466" r:id="rId3"/>
    <p:sldId id="415" r:id="rId4"/>
    <p:sldId id="458" r:id="rId5"/>
    <p:sldId id="365" r:id="rId6"/>
    <p:sldId id="462" r:id="rId7"/>
    <p:sldId id="366" r:id="rId8"/>
    <p:sldId id="367" r:id="rId9"/>
    <p:sldId id="368" r:id="rId10"/>
    <p:sldId id="369" r:id="rId11"/>
    <p:sldId id="482" r:id="rId12"/>
    <p:sldId id="370" r:id="rId13"/>
    <p:sldId id="371" r:id="rId14"/>
    <p:sldId id="372" r:id="rId15"/>
    <p:sldId id="373" r:id="rId16"/>
    <p:sldId id="374" r:id="rId17"/>
    <p:sldId id="474" r:id="rId18"/>
    <p:sldId id="378" r:id="rId19"/>
    <p:sldId id="417" r:id="rId20"/>
    <p:sldId id="418" r:id="rId21"/>
    <p:sldId id="416" r:id="rId22"/>
    <p:sldId id="379" r:id="rId23"/>
    <p:sldId id="380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84" r:id="rId36"/>
    <p:sldId id="485" r:id="rId37"/>
    <p:sldId id="486" r:id="rId38"/>
    <p:sldId id="487" r:id="rId39"/>
    <p:sldId id="483" r:id="rId40"/>
    <p:sldId id="500" r:id="rId41"/>
    <p:sldId id="381" r:id="rId42"/>
    <p:sldId id="401" r:id="rId43"/>
    <p:sldId id="402" r:id="rId44"/>
    <p:sldId id="405" r:id="rId45"/>
    <p:sldId id="406" r:id="rId46"/>
    <p:sldId id="414" r:id="rId47"/>
    <p:sldId id="489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  <p:sldId id="535" r:id="rId58"/>
    <p:sldId id="540" r:id="rId59"/>
    <p:sldId id="536" r:id="rId60"/>
    <p:sldId id="537" r:id="rId61"/>
    <p:sldId id="539" r:id="rId62"/>
    <p:sldId id="538" r:id="rId63"/>
    <p:sldId id="467" r:id="rId64"/>
    <p:sldId id="442" r:id="rId65"/>
    <p:sldId id="440" r:id="rId66"/>
    <p:sldId id="441" r:id="rId67"/>
    <p:sldId id="470" r:id="rId68"/>
    <p:sldId id="472" r:id="rId69"/>
    <p:sldId id="471" r:id="rId70"/>
    <p:sldId id="488" r:id="rId71"/>
    <p:sldId id="473" r:id="rId7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808000"/>
    <a:srgbClr val="7C7C7C"/>
    <a:srgbClr val="FF0080"/>
    <a:srgbClr val="00FF00"/>
    <a:srgbClr val="FFFFFF"/>
    <a:srgbClr val="0080FF"/>
    <a:srgbClr val="6666FF"/>
    <a:srgbClr val="0000FF"/>
    <a:srgbClr val="800080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 showOutlineIcons="0">
    <p:restoredLeft sz="16601" autoAdjust="0"/>
    <p:restoredTop sz="90851" autoAdjust="0"/>
  </p:normalViewPr>
  <p:slideViewPr>
    <p:cSldViewPr snapToObjects="1">
      <p:cViewPr>
        <p:scale>
          <a:sx n="75" d="100"/>
          <a:sy n="75" d="100"/>
        </p:scale>
        <p:origin x="-1264" y="-1352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handoutMaster" Target="handoutMasters/handoutMaster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viewProps" Target="viewProps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presProps" Target="presProps.xml"/><Relationship Id="rId79" Type="http://schemas.openxmlformats.org/officeDocument/2006/relationships/tableStyles" Target="tableStyles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theme" Target="theme/theme1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2E60D7E-C73C-6A4B-942E-CBC6E4E093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954D2C50-382C-F54B-8EDE-85BF7683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9687F-75F3-8C48-B4D6-3F41368E2CA9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B902-7FF4-5D49-B89D-8A95244BB6BA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0BAB-F076-F04F-8ABD-F67FB44EF3E4}" type="slidenum">
              <a:rPr lang="en-US"/>
              <a:pPr/>
              <a:t>33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35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6543B-5DDB-2541-86C3-6A54A0ADB4CC}" type="slidenum">
              <a:rPr lang="en-US"/>
              <a:pPr/>
              <a:t>36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5E5CE-864C-CA49-BCD2-35206F60CC11}" type="slidenum">
              <a:rPr lang="en-US"/>
              <a:pPr/>
              <a:t>37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5E5CE-864C-CA49-BCD2-35206F60CC11}" type="slidenum">
              <a:rPr lang="en-US"/>
              <a:pPr/>
              <a:t>38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821C8-2B13-8D41-93D1-E9277AD4CCA9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5A5D-5D60-5D46-91BF-F391E024010D}" type="slidenum">
              <a:rPr lang="en-US"/>
              <a:pPr/>
              <a:t>40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AF7EA-E78F-0C4A-8943-F91FF8AC8586}" type="slidenum">
              <a:rPr lang="en-US"/>
              <a:pPr/>
              <a:t>42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61C4A-2993-1E44-8C58-A01A0A3D7041}" type="slidenum">
              <a:rPr lang="en-US"/>
              <a:pPr/>
              <a:t>43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36FAE-3AC9-0547-8932-7EF8B6A11EC0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6EDBD-71A9-CA4D-AACE-111428646D06}" type="slidenum">
              <a:rPr lang="en-US"/>
              <a:pPr/>
              <a:t>44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C0E76-1830-7442-9F46-4AB3795DEE82}" type="slidenum">
              <a:rPr lang="en-US"/>
              <a:pPr/>
              <a:t>45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BC1C-663D-B44F-9861-A99DDA5386D8}" type="slidenum">
              <a:rPr lang="en-US"/>
              <a:pPr/>
              <a:t>47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397ED-F475-A549-A6F0-E82592473C09}" type="slidenum">
              <a:rPr lang="en-US"/>
              <a:pPr/>
              <a:t>48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6605C-553D-0348-8FFE-1B4EEAE751D2}" type="slidenum">
              <a:rPr lang="en-US"/>
              <a:pPr/>
              <a:t>49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01600-CAD9-CA43-A6AE-1EC84F7C2268}" type="slidenum">
              <a:rPr lang="en-US"/>
              <a:pPr/>
              <a:t>50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B2BD0-35C0-2846-9782-28D7E7E52710}" type="slidenum">
              <a:rPr lang="en-US"/>
              <a:pPr/>
              <a:t>51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FC5D6-7CE7-C940-ABA7-0989AD6E0D69}" type="slidenum">
              <a:rPr lang="en-US"/>
              <a:pPr/>
              <a:t>52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2F36-D909-3547-AFC2-06DAE5004650}" type="slidenum">
              <a:rPr lang="en-US"/>
              <a:pPr/>
              <a:t>53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D73F9-218F-F54D-8D38-BE3EC59A2C74}" type="slidenum">
              <a:rPr lang="en-US"/>
              <a:pPr/>
              <a:t>54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C3B80-453D-F74C-86F4-FBD8C4D0B244}" type="slidenum">
              <a:rPr lang="en-US"/>
              <a:pPr/>
              <a:t>25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1F52E-6137-C94F-BF78-59A6A34D05AA}" type="slidenum">
              <a:rPr lang="en-US"/>
              <a:pPr/>
              <a:t>55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55882-ECDB-7C4F-8DFB-49FDE6EE2137}" type="slidenum">
              <a:rPr lang="en-US"/>
              <a:pPr/>
              <a:t>56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F898F-E62D-6343-8F6C-DAA2DB0DE25B}" type="slidenum">
              <a:rPr lang="en-US"/>
              <a:pPr/>
              <a:t>57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F898F-E62D-6343-8F6C-DAA2DB0DE25B}" type="slidenum">
              <a:rPr lang="en-US"/>
              <a:pPr/>
              <a:t>58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C83C-0804-3843-820F-0CE3533D5FBB}" type="slidenum">
              <a:rPr lang="en-US"/>
              <a:pPr/>
              <a:t>59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13DE4-0044-F54A-B4B6-DEBFC6B7FB24}" type="slidenum">
              <a:rPr lang="en-US"/>
              <a:pPr/>
              <a:t>60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5A5D-5D60-5D46-91BF-F391E024010D}" type="slidenum">
              <a:rPr lang="en-US"/>
              <a:pPr/>
              <a:t>61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BC33-7962-034C-9DBD-A6E1C326261B}" type="slidenum">
              <a:rPr lang="en-US"/>
              <a:pPr/>
              <a:t>62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1884D-EB8A-704E-8312-B42015E6210B}" type="slidenum">
              <a:rPr lang="en-US"/>
              <a:pPr/>
              <a:t>26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70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582B8-D0FD-BC42-80F8-456B019314E2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085D0-99A1-CA4F-BDBB-F59E9C4D169A}" type="slidenum">
              <a:rPr lang="en-US"/>
              <a:pPr/>
              <a:t>28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482F-1C52-6545-9471-4D8F775D01EA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3C736-0718-5B4A-9131-B7A795EFED70}" type="slidenum">
              <a:rPr lang="en-US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A2D3E-6EC7-2A44-B688-729EF28F8EED}" type="slidenum">
              <a:rPr lang="en-US"/>
              <a:pPr/>
              <a:t>31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A0C840-FF73-C543-9358-B13D2FF95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850BED-0588-984E-9B43-78E7BCB22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58201E-B205-3B4D-AD9B-183A20612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1B87972-2C0C-694D-8EE2-A8F471DE2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20F5C60-64CC-2F45-9832-64D610095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8C0F5B9-D257-5A4D-83C8-85FFE2EE3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230558-4B16-A544-AD83-E730C4A3F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FA5C72-9F26-D84B-ACDD-F9AB1249C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5850CF-73E4-3243-9FB0-26398FEB6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CA15FA-C8BB-6045-8440-5DFA67FEA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FED314-1B9E-5247-83B8-ADEAEDD5F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845784-B666-C84A-B28A-7AAFF2739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39883F-065C-5747-A381-99A701997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A69F80-051F-5649-A6C6-3A81F7263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fld id="{93752688-F49E-8945-B253-320878481E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d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d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d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d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9" Type="http://schemas.openxmlformats.org/officeDocument/2006/relationships/image" Target="../media/image20.png"/><Relationship Id="rId3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d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df"/><Relationship Id="rId5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df"/><Relationship Id="rId5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df"/><Relationship Id="rId5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df"/><Relationship Id="rId5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 rot="1182682" flipH="1">
            <a:off x="1300030" y="4704680"/>
            <a:ext cx="3025958" cy="2266839"/>
            <a:chOff x="0" y="3733800"/>
            <a:chExt cx="5301342" cy="274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733800"/>
              <a:ext cx="4920342" cy="2743200"/>
            </a:xfrm>
            <a:prstGeom prst="rect">
              <a:avLst/>
            </a:prstGeom>
          </p:spPr>
        </p:pic>
        <p:sp>
          <p:nvSpPr>
            <p:cNvPr id="11" name="Right Triangle 10"/>
            <p:cNvSpPr/>
            <p:nvPr/>
          </p:nvSpPr>
          <p:spPr bwMode="auto">
            <a:xfrm>
              <a:off x="0" y="5105400"/>
              <a:ext cx="2743200" cy="13716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88937"/>
            <a:ext cx="91440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Domino </a:t>
            </a:r>
            <a:r>
              <a:rPr lang="en-US" dirty="0" err="1" smtClean="0">
                <a:solidFill>
                  <a:srgbClr val="0000FF"/>
                </a:solidFill>
              </a:rPr>
              <a:t>Tilings</a:t>
            </a:r>
            <a:r>
              <a:rPr lang="en-US" dirty="0" smtClean="0">
                <a:solidFill>
                  <a:srgbClr val="0000FF"/>
                </a:solidFill>
              </a:rPr>
              <a:t> of the Chessboard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097617" y="1804766"/>
            <a:ext cx="5869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An Introduction to Sampling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and Counting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319671"/>
            <a:ext cx="4648200" cy="1752600"/>
          </a:xfrm>
        </p:spPr>
        <p:txBody>
          <a:bodyPr/>
          <a:lstStyle/>
          <a:p>
            <a:r>
              <a:rPr lang="en-US" dirty="0">
                <a:solidFill>
                  <a:srgbClr val="FF6B13"/>
                </a:solidFill>
              </a:rPr>
              <a:t>Dana Randall</a:t>
            </a:r>
            <a:endParaRPr lang="en-US" dirty="0" smtClean="0">
              <a:solidFill>
                <a:srgbClr val="FF6B1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Schools of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Computer Science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and Mathematics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Georgia </a:t>
            </a:r>
            <a:r>
              <a:rPr lang="en-US" sz="2400" dirty="0">
                <a:solidFill>
                  <a:srgbClr val="FF6B13"/>
                </a:solidFill>
              </a:rPr>
              <a:t>Tech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404931"/>
            <a:ext cx="2097617" cy="266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7" y="-5751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80"/>
                </a:solidFill>
              </a:rPr>
              <a:t>The Fibonacci Numbers</a:t>
            </a:r>
            <a:endParaRPr lang="en-US" dirty="0">
              <a:solidFill>
                <a:srgbClr val="FF008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06430"/>
            <a:ext cx="1600200" cy="16129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04102" y="789916"/>
            <a:ext cx="7342875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600"/>
              </a:spcAft>
            </a:pPr>
            <a:r>
              <a:rPr lang="en-US" sz="3200" dirty="0" smtClean="0">
                <a:solidFill>
                  <a:srgbClr val="FF0080"/>
                </a:solidFill>
              </a:rPr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1971185" y="2062275"/>
            <a:ext cx="4084609" cy="1708181"/>
            <a:chOff x="1925394" y="2275835"/>
            <a:chExt cx="5178166" cy="2249994"/>
          </a:xfrm>
        </p:grpSpPr>
        <p:sp>
          <p:nvSpPr>
            <p:cNvPr id="67" name="Rectangle 66"/>
            <p:cNvSpPr/>
            <p:nvPr/>
          </p:nvSpPr>
          <p:spPr bwMode="auto">
            <a:xfrm>
              <a:off x="1930509" y="2275835"/>
              <a:ext cx="5173051" cy="9144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925394" y="3571235"/>
              <a:ext cx="5173051" cy="91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930509" y="2275835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6200000">
              <a:off x="2146293" y="3787018"/>
              <a:ext cx="477723" cy="919512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16200000">
              <a:off x="2169370" y="3332374"/>
              <a:ext cx="436681" cy="914400"/>
            </a:xfrm>
            <a:prstGeom prst="rect">
              <a:avLst/>
            </a:prstGeom>
            <a:solidFill>
              <a:srgbClr val="3366FF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367190" y="2275835"/>
              <a:ext cx="4736370" cy="914400"/>
            </a:xfrm>
            <a:prstGeom prst="rect">
              <a:avLst/>
            </a:prstGeom>
            <a:solidFill>
              <a:srgbClr val="FF800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844910" y="3571235"/>
              <a:ext cx="4253535" cy="914400"/>
            </a:xfrm>
            <a:prstGeom prst="rect">
              <a:avLst/>
            </a:prstGeom>
            <a:solidFill>
              <a:srgbClr val="FF800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17791" y="2405405"/>
              <a:ext cx="1299610" cy="77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80"/>
                  </a:solidFill>
                </a:rPr>
                <a:t>f</a:t>
              </a:r>
              <a:r>
                <a:rPr lang="en-US" sz="3200" b="1" baseline="-25000" dirty="0" smtClean="0">
                  <a:solidFill>
                    <a:srgbClr val="FF0080"/>
                  </a:solidFill>
                </a:rPr>
                <a:t>n-1</a:t>
              </a:r>
              <a:r>
                <a:rPr lang="en-US" sz="3200" b="1" dirty="0" smtClean="0">
                  <a:solidFill>
                    <a:srgbClr val="FF0080"/>
                  </a:solidFill>
                </a:rPr>
                <a:t> </a:t>
              </a:r>
              <a:endParaRPr lang="en-US" sz="2400" b="1" dirty="0">
                <a:solidFill>
                  <a:srgbClr val="FF008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17791" y="3674490"/>
              <a:ext cx="1010964" cy="85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3600" b="1" baseline="-25000" dirty="0" smtClean="0">
                  <a:solidFill>
                    <a:srgbClr val="FF0080"/>
                  </a:solidFill>
                </a:rPr>
                <a:t>n-2</a:t>
              </a:r>
              <a:r>
                <a:rPr lang="en-US" sz="3600" b="1" dirty="0" smtClean="0">
                  <a:solidFill>
                    <a:srgbClr val="FF6FCF"/>
                  </a:solidFill>
                </a:rPr>
                <a:t> </a:t>
              </a:r>
              <a:endParaRPr lang="en-US" b="1" dirty="0"/>
            </a:p>
          </p:txBody>
        </p:sp>
      </p:grpSp>
      <p:grpSp>
        <p:nvGrpSpPr>
          <p:cNvPr id="49" name="Group 78"/>
          <p:cNvGrpSpPr/>
          <p:nvPr/>
        </p:nvGrpSpPr>
        <p:grpSpPr>
          <a:xfrm>
            <a:off x="304102" y="1554465"/>
            <a:ext cx="1677784" cy="2215991"/>
            <a:chOff x="10269" y="3451845"/>
            <a:chExt cx="2126971" cy="2918875"/>
          </a:xfrm>
        </p:grpSpPr>
        <p:sp>
          <p:nvSpPr>
            <p:cNvPr id="80" name="TextBox 79"/>
            <p:cNvSpPr txBox="1"/>
            <p:nvPr/>
          </p:nvSpPr>
          <p:spPr>
            <a:xfrm>
              <a:off x="10269" y="4767590"/>
              <a:ext cx="1603094" cy="85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36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3600" b="1" dirty="0" smtClean="0">
                  <a:solidFill>
                    <a:srgbClr val="FF0080"/>
                  </a:solidFill>
                </a:rPr>
                <a:t>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4759" y="3451845"/>
              <a:ext cx="892481" cy="2918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38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95544" y="3962400"/>
            <a:ext cx="7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r>
              <a:rPr lang="en-US" sz="4000" dirty="0" smtClean="0">
                <a:solidFill>
                  <a:srgbClr val="FF0080"/>
                </a:solidFill>
              </a:rPr>
              <a:t>= 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n-1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r>
              <a:rPr lang="en-US" sz="4000" dirty="0" smtClean="0">
                <a:solidFill>
                  <a:srgbClr val="FF0080"/>
                </a:solidFill>
              </a:rPr>
              <a:t>+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n-2</a:t>
            </a:r>
            <a:r>
              <a:rPr lang="en-US" sz="4000" b="1" dirty="0" smtClean="0">
                <a:solidFill>
                  <a:srgbClr val="FF0080"/>
                </a:solidFill>
              </a:rPr>
              <a:t> ,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    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0 </a:t>
            </a:r>
            <a:r>
              <a:rPr lang="en-US" sz="4000" b="1" dirty="0" smtClean="0">
                <a:solidFill>
                  <a:srgbClr val="FF0080"/>
                </a:solidFill>
              </a:rPr>
              <a:t>= 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1 </a:t>
            </a:r>
            <a:r>
              <a:rPr lang="en-US" sz="4000" b="1" dirty="0" smtClean="0">
                <a:solidFill>
                  <a:srgbClr val="FF0080"/>
                </a:solidFill>
              </a:rPr>
              <a:t>= 1</a:t>
            </a:r>
            <a:endParaRPr lang="en-US" sz="2400" dirty="0" smtClean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4" y="5189160"/>
            <a:ext cx="2536655" cy="12878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74096" y="4835217"/>
            <a:ext cx="6363331" cy="2031325"/>
            <a:chOff x="3574096" y="4835217"/>
            <a:chExt cx="6363331" cy="2031325"/>
          </a:xfrm>
        </p:grpSpPr>
        <p:sp>
          <p:nvSpPr>
            <p:cNvPr id="26" name="TextBox 25"/>
            <p:cNvSpPr txBox="1"/>
            <p:nvPr/>
          </p:nvSpPr>
          <p:spPr>
            <a:xfrm>
              <a:off x="3574096" y="4835217"/>
              <a:ext cx="5601964" cy="20313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sz="36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3600" b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= (</a:t>
              </a:r>
              <a:r>
                <a:rPr lang="en-US" sz="3600" b="1" dirty="0" err="1" smtClean="0">
                  <a:solidFill>
                    <a:srgbClr val="808000"/>
                  </a:solidFill>
                </a:rPr>
                <a:t>φ</a:t>
              </a:r>
              <a:r>
                <a:rPr lang="en-US" sz="3600" b="1" baseline="30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 + (1-</a:t>
              </a:r>
              <a:r>
                <a:rPr lang="en-US" sz="3600" b="1" dirty="0" smtClean="0">
                  <a:solidFill>
                    <a:srgbClr val="808000"/>
                  </a:solidFill>
                </a:rPr>
                <a:t>φ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)</a:t>
              </a:r>
              <a:r>
                <a:rPr lang="en-US" sz="3600" b="1" baseline="30000" dirty="0" smtClean="0">
                  <a:solidFill>
                    <a:srgbClr val="0000FF"/>
                  </a:solidFill>
                </a:rPr>
                <a:t>n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) /√5  ,</a:t>
              </a:r>
            </a:p>
            <a:p>
              <a:pPr algn="l">
                <a:spcAft>
                  <a:spcPts val="0"/>
                </a:spcAft>
              </a:pPr>
              <a:r>
                <a:rPr lang="en-US" b="1" dirty="0" smtClean="0"/>
                <a:t>where:                            (“golden</a:t>
              </a:r>
            </a:p>
            <a:p>
              <a:pPr algn="l">
                <a:spcAft>
                  <a:spcPts val="1200"/>
                </a:spcAft>
              </a:pPr>
              <a:r>
                <a:rPr lang="en-US" b="1" dirty="0" smtClean="0"/>
                <a:t>                                           ratio”)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340277" y="5720815"/>
              <a:ext cx="5597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 smtClean="0">
                  <a:solidFill>
                    <a:srgbClr val="FF0080"/>
                  </a:solidFill>
                </a:rPr>
                <a:t>      </a:t>
              </a:r>
              <a:r>
                <a:rPr lang="en-US" sz="4000" b="1" dirty="0" err="1" smtClean="0">
                  <a:solidFill>
                    <a:srgbClr val="808000"/>
                  </a:solidFill>
                </a:rPr>
                <a:t>φ</a:t>
              </a:r>
              <a:r>
                <a:rPr lang="en-US" sz="4000" b="1" dirty="0" smtClean="0">
                  <a:solidFill>
                    <a:srgbClr val="808000"/>
                  </a:solidFill>
                </a:rPr>
                <a:t> = </a:t>
              </a:r>
              <a:r>
                <a:rPr lang="en-US" sz="4800" b="1" baseline="30000" dirty="0" smtClean="0">
                  <a:solidFill>
                    <a:srgbClr val="808000"/>
                  </a:solidFill>
                </a:rPr>
                <a:t>1+√5</a:t>
              </a:r>
              <a:endParaRPr lang="en-US" sz="2400" dirty="0" smtClean="0">
                <a:solidFill>
                  <a:srgbClr val="8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80764" y="6074758"/>
              <a:ext cx="1309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808000"/>
                  </a:solidFill>
                </a:rPr>
                <a:t>  </a:t>
              </a:r>
              <a:r>
                <a:rPr lang="en-US" b="1" dirty="0" smtClean="0">
                  <a:solidFill>
                    <a:srgbClr val="808000"/>
                  </a:solidFill>
                </a:rPr>
                <a:t>2</a:t>
              </a:r>
              <a:endParaRPr lang="en-US" b="1" dirty="0">
                <a:solidFill>
                  <a:srgbClr val="808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280764" y="6163850"/>
              <a:ext cx="898439" cy="15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91" y="1143000"/>
            <a:ext cx="8458200" cy="4648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Given a region R on the infinite chessboard,</a:t>
            </a:r>
          </a:p>
          <a:p>
            <a:pPr>
              <a:buNone/>
            </a:pPr>
            <a:r>
              <a:rPr lang="en-US" sz="2800" dirty="0" smtClean="0"/>
              <a:t>  cover with non-overlapping 2 </a:t>
            </a:r>
            <a:r>
              <a:rPr lang="en-US" sz="2800" dirty="0" err="1" smtClean="0"/>
              <a:t>x</a:t>
            </a:r>
            <a:r>
              <a:rPr lang="en-US" sz="2800" dirty="0" smtClean="0"/>
              <a:t> 1 dominos.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786390"/>
            <a:ext cx="67107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6201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13763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81325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52959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21245" y="263399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2057400" cy="2057400"/>
          </a:xfrm>
          <a:prstGeom prst="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208" y="3410712"/>
            <a:ext cx="3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1336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133600"/>
            <a:ext cx="35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 smtClean="0"/>
              <a:t>  Only if  </a:t>
            </a:r>
            <a:r>
              <a:rPr lang="en-US" dirty="0" err="1" smtClean="0"/>
              <a:t>n</a:t>
            </a:r>
            <a:r>
              <a:rPr lang="en-US" dirty="0" smtClean="0"/>
              <a:t>  is even!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2344" y="1198900"/>
            <a:ext cx="58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  <a:endParaRPr lang="en-US" dirty="0">
              <a:solidFill>
                <a:srgbClr val="FF6B1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220" y="1722120"/>
            <a:ext cx="2655124" cy="2629905"/>
            <a:chOff x="548641" y="1234441"/>
            <a:chExt cx="2655124" cy="2629905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1447800"/>
              <a:ext cx="2057400" cy="2057400"/>
            </a:xfrm>
            <a:prstGeom prst="rect">
              <a:avLst/>
            </a:prstGeom>
            <a:solidFill>
              <a:srgbClr val="A3A3E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0417" y="3341126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1336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45080" y="323088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144780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51176" y="3236976"/>
              <a:ext cx="365760" cy="36576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1" y="1234441"/>
              <a:ext cx="480059" cy="48005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17220" y="1722120"/>
            <a:ext cx="2655124" cy="2793979"/>
            <a:chOff x="548641" y="1234441"/>
            <a:chExt cx="2655124" cy="2793979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1447800"/>
              <a:ext cx="2057400" cy="2057400"/>
            </a:xfrm>
            <a:prstGeom prst="rect">
              <a:avLst/>
            </a:prstGeom>
            <a:solidFill>
              <a:schemeClr val="accent1">
                <a:alpha val="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0417" y="35052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1336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45080" y="323088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144780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51176" y="3236976"/>
              <a:ext cx="365760" cy="36576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1" y="1234441"/>
              <a:ext cx="480059" cy="48005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21000"/>
            <a:lum bright="-37000" contrast="61000"/>
          </a:blip>
          <a:stretch>
            <a:fillRect/>
          </a:stretch>
        </p:blipFill>
        <p:spPr>
          <a:xfrm>
            <a:off x="830579" y="1935479"/>
            <a:ext cx="20574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5200" y="2621279"/>
            <a:ext cx="5687174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★ </a:t>
            </a:r>
            <a:r>
              <a:rPr lang="en-US" dirty="0" smtClean="0"/>
              <a:t>There must be an equal number</a:t>
            </a:r>
          </a:p>
          <a:p>
            <a:pPr algn="l"/>
            <a:r>
              <a:rPr lang="en-US" dirty="0" smtClean="0"/>
              <a:t>    of black and white squares.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2344" y="1198900"/>
            <a:ext cx="58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  <a:endParaRPr lang="en-US" dirty="0">
              <a:solidFill>
                <a:srgbClr val="FF6B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858869"/>
            <a:ext cx="331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this enough?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198900"/>
            <a:ext cx="556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With an equal number of white</a:t>
            </a:r>
          </a:p>
          <a:p>
            <a:pPr algn="l"/>
            <a:r>
              <a:rPr lang="en-US" dirty="0" smtClean="0">
                <a:solidFill>
                  <a:srgbClr val="FF6B13"/>
                </a:solidFill>
              </a:rPr>
              <a:t>            and black squares</a:t>
            </a:r>
            <a:endParaRPr lang="en-US" dirty="0">
              <a:solidFill>
                <a:srgbClr val="FF6B1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58869"/>
            <a:ext cx="11938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858869"/>
            <a:ext cx="331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this enough?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9543" y="4009644"/>
            <a:ext cx="48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Marker Felt"/>
                <a:cs typeface="Marker Felt"/>
              </a:rPr>
              <a:t>?</a:t>
            </a:r>
            <a:endParaRPr lang="en-US" sz="4800" dirty="0">
              <a:solidFill>
                <a:srgbClr val="FF00FF"/>
              </a:solidFill>
              <a:latin typeface="Marker Felt"/>
              <a:cs typeface="Marker Fe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74447" y="4009644"/>
            <a:ext cx="2608360" cy="838200"/>
            <a:chOff x="1905000" y="4419600"/>
            <a:chExt cx="2608360" cy="838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905000" y="4419600"/>
              <a:ext cx="310896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02464" y="4419600"/>
              <a:ext cx="310896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4690872"/>
              <a:ext cx="260604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05000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2640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91290" y="4690872"/>
              <a:ext cx="342900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91568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5590138" y="2685369"/>
            <a:ext cx="968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8000"/>
                </a:solidFill>
              </a:rPr>
              <a:t>. . . </a:t>
            </a:r>
            <a:endParaRPr lang="en-US" sz="4400" dirty="0">
              <a:solidFill>
                <a:srgbClr val="FF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375" y="5529072"/>
            <a:ext cx="8028334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There is an </a:t>
            </a:r>
            <a:r>
              <a:rPr lang="en-US" dirty="0" smtClean="0">
                <a:solidFill>
                  <a:srgbClr val="FF6600"/>
                </a:solidFill>
              </a:rPr>
              <a:t>efficient algorithm </a:t>
            </a:r>
            <a:r>
              <a:rPr lang="en-US" dirty="0" smtClean="0"/>
              <a:t>to decide if R is </a:t>
            </a:r>
          </a:p>
          <a:p>
            <a:pPr algn="l"/>
            <a:r>
              <a:rPr lang="en-US" dirty="0" err="1" smtClean="0"/>
              <a:t>tileable</a:t>
            </a:r>
            <a:r>
              <a:rPr lang="en-US" dirty="0" smtClean="0"/>
              <a:t> and to find one if it is.                </a:t>
            </a:r>
            <a:r>
              <a:rPr lang="en-US" dirty="0" smtClean="0">
                <a:solidFill>
                  <a:srgbClr val="808000"/>
                </a:solidFill>
              </a:rPr>
              <a:t>[Thurston]</a:t>
            </a:r>
            <a:endParaRPr lang="en-US" dirty="0">
              <a:solidFill>
                <a:srgbClr val="8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198900"/>
            <a:ext cx="556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With an equal number of white</a:t>
            </a:r>
          </a:p>
          <a:p>
            <a:pPr algn="l"/>
            <a:r>
              <a:rPr lang="en-US" dirty="0" smtClean="0">
                <a:solidFill>
                  <a:srgbClr val="FF6B13"/>
                </a:solidFill>
              </a:rPr>
              <a:t>            and black squares</a:t>
            </a:r>
            <a:endParaRPr lang="en-US" dirty="0">
              <a:solidFill>
                <a:srgbClr val="FF6B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91582" y="2130552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551427"/>
            <a:ext cx="8153400" cy="2146279"/>
            <a:chOff x="457200" y="4551427"/>
            <a:chExt cx="8153400" cy="2146279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250216" y="5071110"/>
              <a:ext cx="713405" cy="685800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1000" y="4856227"/>
              <a:ext cx="661414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4197096" y="4871467"/>
              <a:ext cx="661414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73286" y="4813553"/>
              <a:ext cx="1147297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6812280" y="4604560"/>
              <a:ext cx="661414" cy="1594516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21424" y="4551427"/>
              <a:ext cx="661414" cy="1623059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219200" y="5465827"/>
              <a:ext cx="76200" cy="76200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6174486"/>
              <a:ext cx="7536832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80FF"/>
                  </a:solidFill>
                </a:rPr>
                <a:t># = </a:t>
              </a:r>
              <a:r>
                <a:rPr lang="en-US" dirty="0" smtClean="0"/>
                <a:t>1           2                  8                        64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" y="5113784"/>
              <a:ext cx="815340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dirty="0" err="1" smtClean="0"/>
                <a:t>n</a:t>
              </a:r>
              <a:r>
                <a:rPr lang="en-US" dirty="0" smtClean="0"/>
                <a:t>=0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=1 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=2        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=3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6573286" y="3160186"/>
            <a:ext cx="252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4000"/>
                </a:solidFill>
              </a:rPr>
              <a:t>  </a:t>
            </a:r>
            <a:r>
              <a:rPr lang="en-US" sz="2000" dirty="0" smtClean="0">
                <a:solidFill>
                  <a:srgbClr val="804000"/>
                </a:solidFill>
              </a:rPr>
              <a:t>[</a:t>
            </a:r>
            <a:r>
              <a:rPr lang="en-US" sz="2000" dirty="0" err="1" smtClean="0">
                <a:solidFill>
                  <a:srgbClr val="804000"/>
                </a:solidFill>
              </a:rPr>
              <a:t>Elkies</a:t>
            </a:r>
            <a:r>
              <a:rPr lang="en-US" sz="2000" dirty="0" smtClean="0">
                <a:solidFill>
                  <a:srgbClr val="804000"/>
                </a:solidFill>
              </a:rPr>
              <a:t>, </a:t>
            </a:r>
            <a:r>
              <a:rPr lang="en-US" sz="2000" dirty="0" err="1" smtClean="0">
                <a:solidFill>
                  <a:srgbClr val="804000"/>
                </a:solidFill>
              </a:rPr>
              <a:t>Kuperberg</a:t>
            </a:r>
            <a:r>
              <a:rPr lang="en-US" sz="2000" dirty="0" smtClean="0">
                <a:solidFill>
                  <a:srgbClr val="804000"/>
                </a:solidFill>
              </a:rPr>
              <a:t>,</a:t>
            </a:r>
          </a:p>
          <a:p>
            <a:pPr algn="l"/>
            <a:r>
              <a:rPr lang="en-US" sz="2000" dirty="0" smtClean="0">
                <a:solidFill>
                  <a:srgbClr val="804000"/>
                </a:solidFill>
              </a:rPr>
              <a:t>        Larson, </a:t>
            </a:r>
            <a:r>
              <a:rPr lang="en-US" sz="2000" dirty="0" err="1" smtClean="0">
                <a:solidFill>
                  <a:srgbClr val="804000"/>
                </a:solidFill>
              </a:rPr>
              <a:t>Propp</a:t>
            </a:r>
            <a:r>
              <a:rPr lang="en-US" sz="2000" dirty="0" smtClean="0">
                <a:solidFill>
                  <a:srgbClr val="804000"/>
                </a:solidFill>
              </a:rPr>
              <a:t>]</a:t>
            </a:r>
            <a:r>
              <a:rPr lang="en-US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04255" y="2533165"/>
            <a:ext cx="4432168" cy="3163975"/>
            <a:chOff x="2504255" y="2533165"/>
            <a:chExt cx="4432168" cy="31639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533165"/>
              <a:ext cx="3886200" cy="26400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2819400" y="4419600"/>
              <a:ext cx="3108377" cy="7536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Parallelogram 36"/>
            <p:cNvSpPr/>
            <p:nvPr/>
          </p:nvSpPr>
          <p:spPr bwMode="auto">
            <a:xfrm rot="19981516">
              <a:off x="5750185" y="4137315"/>
              <a:ext cx="565928" cy="1116048"/>
            </a:xfrm>
            <a:prstGeom prst="parallelogram">
              <a:avLst>
                <a:gd name="adj" fmla="val 11340"/>
              </a:avLst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Diamond 33"/>
            <p:cNvSpPr/>
            <p:nvPr/>
          </p:nvSpPr>
          <p:spPr bwMode="auto">
            <a:xfrm>
              <a:off x="2971800" y="4191000"/>
              <a:ext cx="914400" cy="117601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1791748">
              <a:off x="2504255" y="2591428"/>
              <a:ext cx="384365" cy="1057134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arallelogram 38"/>
            <p:cNvSpPr/>
            <p:nvPr/>
          </p:nvSpPr>
          <p:spPr bwMode="auto">
            <a:xfrm rot="19581052" flipH="1">
              <a:off x="6345936" y="3039442"/>
              <a:ext cx="384365" cy="1625535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 rot="14890048">
              <a:off x="2230576" y="4405207"/>
              <a:ext cx="2057398" cy="526467"/>
            </a:xfrm>
            <a:prstGeom prst="parallelogram">
              <a:avLst>
                <a:gd name="adj" fmla="val 186332"/>
              </a:avLst>
            </a:prstGeom>
            <a:solidFill>
              <a:srgbClr val="FFFFFF">
                <a:alpha val="87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 bwMode="auto">
            <a:xfrm rot="18982912">
              <a:off x="4394267" y="3634431"/>
              <a:ext cx="2542156" cy="1403713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2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35333"/>
            <a:ext cx="5692960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How many ways are there to </a:t>
            </a:r>
          </a:p>
          <a:p>
            <a:pPr algn="l"/>
            <a:r>
              <a:rPr lang="en-US" dirty="0" smtClean="0"/>
              <a:t>build a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 with 1 </a:t>
            </a:r>
            <a:r>
              <a:rPr lang="en-US" dirty="0" err="1" smtClean="0"/>
              <a:t>x</a:t>
            </a:r>
            <a:r>
              <a:rPr lang="en-US" dirty="0" smtClean="0"/>
              <a:t> 2 bricks?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 flipH="1" flipV="1">
            <a:off x="1691041" y="2910239"/>
            <a:ext cx="1853682" cy="1165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5234341" y="2894180"/>
            <a:ext cx="1853680" cy="1197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035360" y="4419600"/>
          <a:ext cx="4724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25"/>
                <a:gridCol w="590025"/>
                <a:gridCol w="590025"/>
                <a:gridCol w="590025"/>
                <a:gridCol w="590025"/>
                <a:gridCol w="590025"/>
                <a:gridCol w="590025"/>
                <a:gridCol w="594225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84216" y="4843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5605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760" y="1666220"/>
            <a:ext cx="1371600" cy="1498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46995" y="166622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0616" y="123533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3200401" y="2565918"/>
            <a:ext cx="23621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52278" y="4800600"/>
            <a:ext cx="1987448" cy="1993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41" y="4615190"/>
            <a:ext cx="222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 walls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21544" y="4800600"/>
            <a:ext cx="48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Marker Felt"/>
                <a:cs typeface="Marker Felt"/>
              </a:rPr>
              <a:t>?</a:t>
            </a:r>
            <a:endParaRPr lang="en-US" sz="4800" dirty="0">
              <a:solidFill>
                <a:srgbClr val="FF00FF"/>
              </a:solidFill>
              <a:latin typeface="Marker Felt"/>
              <a:cs typeface="Marker Fe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986" y="919490"/>
            <a:ext cx="341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00677" y="2335979"/>
            <a:ext cx="2342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baseline="30000" dirty="0" smtClean="0"/>
              <a:t>(Area/4)</a:t>
            </a:r>
            <a:r>
              <a:rPr lang="en-US" dirty="0" smtClean="0"/>
              <a:t>  &lt;   </a:t>
            </a:r>
            <a:r>
              <a:rPr lang="en-US" sz="4000" dirty="0" smtClean="0">
                <a:solidFill>
                  <a:srgbClr val="0080FF"/>
                </a:solidFill>
              </a:rPr>
              <a:t>#</a:t>
            </a:r>
            <a:endParaRPr lang="en-US" dirty="0">
              <a:solidFill>
                <a:srgbClr val="008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 flipH="1">
            <a:off x="904886" y="1836182"/>
            <a:ext cx="4775604" cy="1977396"/>
            <a:chOff x="1387475" y="1050925"/>
            <a:chExt cx="6996113" cy="2908300"/>
          </a:xfrm>
        </p:grpSpPr>
        <p:grpSp>
          <p:nvGrpSpPr>
            <p:cNvPr id="61" name="Group 3"/>
            <p:cNvGrpSpPr>
              <a:grpSpLocks/>
            </p:cNvGrpSpPr>
            <p:nvPr/>
          </p:nvGrpSpPr>
          <p:grpSpPr bwMode="auto">
            <a:xfrm>
              <a:off x="1387477" y="1050864"/>
              <a:ext cx="2973388" cy="2882846"/>
              <a:chOff x="1517" y="1256"/>
              <a:chExt cx="1144" cy="1109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1517" y="2359"/>
                <a:ext cx="1140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517" y="2171"/>
                <a:ext cx="380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517" y="1989"/>
                <a:ext cx="761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517" y="1627"/>
                <a:ext cx="1140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1705" y="1445"/>
                <a:ext cx="762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1894" y="1808"/>
                <a:ext cx="762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2278" y="2171"/>
                <a:ext cx="381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1517" y="1260"/>
                <a:ext cx="5" cy="1098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1705" y="1262"/>
                <a:ext cx="6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1894" y="1625"/>
                <a:ext cx="5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>
                <a:off x="2082" y="1991"/>
                <a:ext cx="6" cy="367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2271" y="1625"/>
                <a:ext cx="6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6"/>
              <p:cNvSpPr>
                <a:spLocks noChangeArrowheads="1"/>
              </p:cNvSpPr>
              <p:nvPr/>
            </p:nvSpPr>
            <p:spPr bwMode="auto">
              <a:xfrm>
                <a:off x="2082" y="1266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7"/>
              <p:cNvSpPr>
                <a:spLocks noChangeArrowheads="1"/>
              </p:cNvSpPr>
              <p:nvPr/>
            </p:nvSpPr>
            <p:spPr bwMode="auto">
              <a:xfrm>
                <a:off x="2467" y="1810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2467" y="1266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9"/>
              <p:cNvSpPr>
                <a:spLocks noChangeArrowheads="1"/>
              </p:cNvSpPr>
              <p:nvPr/>
            </p:nvSpPr>
            <p:spPr bwMode="auto">
              <a:xfrm>
                <a:off x="2656" y="1260"/>
                <a:ext cx="5" cy="1098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20"/>
              <p:cNvSpPr>
                <a:spLocks noChangeArrowheads="1"/>
              </p:cNvSpPr>
              <p:nvPr/>
            </p:nvSpPr>
            <p:spPr bwMode="auto">
              <a:xfrm>
                <a:off x="1517" y="1256"/>
                <a:ext cx="1140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5410200" y="3943350"/>
              <a:ext cx="2962275" cy="1587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 flipV="1">
              <a:off x="5410200" y="2997200"/>
              <a:ext cx="2960688" cy="1905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410200" y="2041525"/>
              <a:ext cx="2962275" cy="127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6389688" y="2511425"/>
              <a:ext cx="1981200" cy="127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7388225" y="3454400"/>
              <a:ext cx="990600" cy="142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5410200" y="1087438"/>
              <a:ext cx="12700" cy="285432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5899150" y="1092200"/>
              <a:ext cx="15875" cy="19050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 flipH="1">
              <a:off x="6388100" y="1119188"/>
              <a:ext cx="19050" cy="284003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0"/>
            <p:cNvSpPr>
              <a:spLocks noChangeArrowheads="1"/>
            </p:cNvSpPr>
            <p:nvPr/>
          </p:nvSpPr>
          <p:spPr bwMode="auto">
            <a:xfrm>
              <a:off x="6878638" y="2987675"/>
              <a:ext cx="15875" cy="9540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7369175" y="2035175"/>
              <a:ext cx="15875" cy="19065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6878638" y="1101725"/>
              <a:ext cx="15875" cy="9525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7878763" y="1101725"/>
              <a:ext cx="15875" cy="9525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8370888" y="1087438"/>
              <a:ext cx="12700" cy="285432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5410200" y="1076325"/>
              <a:ext cx="2962275" cy="1587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 flipH="1">
              <a:off x="7369175" y="1119188"/>
              <a:ext cx="19050" cy="284003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7"/>
            <p:cNvSpPr>
              <a:spLocks noChangeArrowheads="1"/>
            </p:cNvSpPr>
            <p:nvPr/>
          </p:nvSpPr>
          <p:spPr bwMode="auto">
            <a:xfrm>
              <a:off x="5432425" y="3030538"/>
              <a:ext cx="974725" cy="9286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8"/>
            <p:cNvSpPr>
              <a:spLocks noChangeArrowheads="1"/>
            </p:cNvSpPr>
            <p:nvPr/>
          </p:nvSpPr>
          <p:spPr bwMode="auto">
            <a:xfrm rot="16200000">
              <a:off x="5409406" y="3436144"/>
              <a:ext cx="987425" cy="142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934545" y="2464549"/>
            <a:ext cx="71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en-US" sz="40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889715" y="4414298"/>
            <a:ext cx="7625426" cy="1972498"/>
            <a:chOff x="889715" y="4414298"/>
            <a:chExt cx="7625426" cy="1972498"/>
          </a:xfrm>
        </p:grpSpPr>
        <p:grpSp>
          <p:nvGrpSpPr>
            <p:cNvPr id="177" name="Group 176"/>
            <p:cNvGrpSpPr/>
            <p:nvPr/>
          </p:nvGrpSpPr>
          <p:grpSpPr>
            <a:xfrm>
              <a:off x="889715" y="4414298"/>
              <a:ext cx="7625426" cy="1972498"/>
              <a:chOff x="889715" y="4414298"/>
              <a:chExt cx="7625426" cy="1972498"/>
            </a:xfrm>
          </p:grpSpPr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 flipH="1">
                <a:off x="889715" y="4426670"/>
                <a:ext cx="2029659" cy="1960126"/>
                <a:chOff x="1517" y="1256"/>
                <a:chExt cx="1144" cy="1109"/>
              </a:xfrm>
            </p:grpSpPr>
            <p:sp>
              <p:nvSpPr>
                <p:cNvPr id="24" name="Rectangle 4"/>
                <p:cNvSpPr>
                  <a:spLocks noChangeArrowheads="1"/>
                </p:cNvSpPr>
                <p:nvPr/>
              </p:nvSpPr>
              <p:spPr bwMode="auto">
                <a:xfrm>
                  <a:off x="1517" y="2359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517" y="2171"/>
                  <a:ext cx="38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6"/>
                <p:cNvSpPr>
                  <a:spLocks noChangeArrowheads="1"/>
                </p:cNvSpPr>
                <p:nvPr/>
              </p:nvSpPr>
              <p:spPr bwMode="auto">
                <a:xfrm>
                  <a:off x="1517" y="1989"/>
                  <a:ext cx="761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1517" y="1627"/>
                  <a:ext cx="114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1705" y="1445"/>
                  <a:ext cx="762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1894" y="1808"/>
                  <a:ext cx="762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0"/>
                <p:cNvSpPr>
                  <a:spLocks noChangeArrowheads="1"/>
                </p:cNvSpPr>
                <p:nvPr/>
              </p:nvSpPr>
              <p:spPr bwMode="auto">
                <a:xfrm>
                  <a:off x="2278" y="2171"/>
                  <a:ext cx="381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1"/>
                <p:cNvSpPr>
                  <a:spLocks noChangeArrowheads="1"/>
                </p:cNvSpPr>
                <p:nvPr/>
              </p:nvSpPr>
              <p:spPr bwMode="auto">
                <a:xfrm>
                  <a:off x="1517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705" y="1262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4" y="1625"/>
                  <a:ext cx="5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2" y="1991"/>
                  <a:ext cx="6" cy="367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2271" y="1625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2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7" y="1810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2467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9"/>
                <p:cNvSpPr>
                  <a:spLocks noChangeArrowheads="1"/>
                </p:cNvSpPr>
                <p:nvPr/>
              </p:nvSpPr>
              <p:spPr bwMode="auto">
                <a:xfrm>
                  <a:off x="2656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17" y="1256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3"/>
              <p:cNvGrpSpPr>
                <a:grpSpLocks/>
              </p:cNvGrpSpPr>
              <p:nvPr/>
            </p:nvGrpSpPr>
            <p:grpSpPr bwMode="auto">
              <a:xfrm flipH="1">
                <a:off x="3663249" y="4414298"/>
                <a:ext cx="2029659" cy="1960126"/>
                <a:chOff x="1517" y="1256"/>
                <a:chExt cx="1144" cy="1109"/>
              </a:xfrm>
            </p:grpSpPr>
            <p:sp>
              <p:nvSpPr>
                <p:cNvPr id="97" name="Rectangle 4"/>
                <p:cNvSpPr>
                  <a:spLocks noChangeArrowheads="1"/>
                </p:cNvSpPr>
                <p:nvPr/>
              </p:nvSpPr>
              <p:spPr bwMode="auto">
                <a:xfrm>
                  <a:off x="1517" y="2359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5"/>
                <p:cNvSpPr>
                  <a:spLocks noChangeArrowheads="1"/>
                </p:cNvSpPr>
                <p:nvPr/>
              </p:nvSpPr>
              <p:spPr bwMode="auto">
                <a:xfrm>
                  <a:off x="1517" y="2171"/>
                  <a:ext cx="38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6"/>
                <p:cNvSpPr>
                  <a:spLocks noChangeArrowheads="1"/>
                </p:cNvSpPr>
                <p:nvPr/>
              </p:nvSpPr>
              <p:spPr bwMode="auto">
                <a:xfrm>
                  <a:off x="1517" y="1989"/>
                  <a:ext cx="761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7"/>
                <p:cNvSpPr>
                  <a:spLocks noChangeArrowheads="1"/>
                </p:cNvSpPr>
                <p:nvPr/>
              </p:nvSpPr>
              <p:spPr bwMode="auto">
                <a:xfrm>
                  <a:off x="1517" y="1627"/>
                  <a:ext cx="114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8"/>
                <p:cNvSpPr>
                  <a:spLocks noChangeArrowheads="1"/>
                </p:cNvSpPr>
                <p:nvPr/>
              </p:nvSpPr>
              <p:spPr bwMode="auto">
                <a:xfrm>
                  <a:off x="1705" y="1445"/>
                  <a:ext cx="762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9"/>
                <p:cNvSpPr>
                  <a:spLocks noChangeArrowheads="1"/>
                </p:cNvSpPr>
                <p:nvPr/>
              </p:nvSpPr>
              <p:spPr bwMode="auto">
                <a:xfrm>
                  <a:off x="1894" y="1808"/>
                  <a:ext cx="762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2278" y="2171"/>
                  <a:ext cx="381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1"/>
                <p:cNvSpPr>
                  <a:spLocks noChangeArrowheads="1"/>
                </p:cNvSpPr>
                <p:nvPr/>
              </p:nvSpPr>
              <p:spPr bwMode="auto">
                <a:xfrm>
                  <a:off x="1517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2"/>
                <p:cNvSpPr>
                  <a:spLocks noChangeArrowheads="1"/>
                </p:cNvSpPr>
                <p:nvPr/>
              </p:nvSpPr>
              <p:spPr bwMode="auto">
                <a:xfrm>
                  <a:off x="1705" y="1262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4" y="1625"/>
                  <a:ext cx="5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2" y="1991"/>
                  <a:ext cx="6" cy="367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5"/>
                <p:cNvSpPr>
                  <a:spLocks noChangeArrowheads="1"/>
                </p:cNvSpPr>
                <p:nvPr/>
              </p:nvSpPr>
              <p:spPr bwMode="auto">
                <a:xfrm>
                  <a:off x="2271" y="1625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2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7" y="1810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8"/>
                <p:cNvSpPr>
                  <a:spLocks noChangeArrowheads="1"/>
                </p:cNvSpPr>
                <p:nvPr/>
              </p:nvSpPr>
              <p:spPr bwMode="auto">
                <a:xfrm>
                  <a:off x="2467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9"/>
                <p:cNvSpPr>
                  <a:spLocks noChangeArrowheads="1"/>
                </p:cNvSpPr>
                <p:nvPr/>
              </p:nvSpPr>
              <p:spPr bwMode="auto">
                <a:xfrm>
                  <a:off x="2656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1517" y="1256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6400677" y="4875559"/>
                <a:ext cx="2114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80FF"/>
                    </a:solidFill>
                  </a:rPr>
                  <a:t>#</a:t>
                </a:r>
                <a:r>
                  <a:rPr lang="en-US" dirty="0" smtClean="0">
                    <a:solidFill>
                      <a:srgbClr val="0080FF"/>
                    </a:solidFill>
                  </a:rPr>
                  <a:t>   </a:t>
                </a:r>
                <a:r>
                  <a:rPr lang="en-US" dirty="0" smtClean="0"/>
                  <a:t>&lt;  4 </a:t>
                </a:r>
                <a:r>
                  <a:rPr lang="en-US" baseline="30000" dirty="0" smtClean="0"/>
                  <a:t>(Area)</a:t>
                </a:r>
                <a:endParaRPr lang="en-US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3733800" y="4535424"/>
                <a:ext cx="228600" cy="417576"/>
                <a:chOff x="3733800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15" name="Down Arrow 114"/>
                <p:cNvSpPr/>
                <p:nvPr/>
              </p:nvSpPr>
              <p:spPr bwMode="auto">
                <a:xfrm>
                  <a:off x="3733800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Down Arrow 115"/>
                <p:cNvSpPr/>
                <p:nvPr/>
              </p:nvSpPr>
              <p:spPr bwMode="auto">
                <a:xfrm flipV="1">
                  <a:off x="3733800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4783024" y="44958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17" name="Right Arrow 116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ight Arrow 117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4774153" y="48006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1" name="Right Arrow 120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ight Arrow 121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4114800" y="44958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4" name="Right Arrow 123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ight Arrow 124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126578" y="48006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7" name="Right Arrow 126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Right Arrow 127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4469353" y="5120640"/>
                <a:ext cx="457200" cy="228600"/>
                <a:chOff x="4114800" y="4525200"/>
                <a:chExt cx="457200" cy="228600"/>
              </a:xfrm>
              <a:solidFill>
                <a:srgbClr val="FF6B13"/>
              </a:solidFill>
            </p:grpSpPr>
            <p:sp>
              <p:nvSpPr>
                <p:cNvPr id="130" name="Right Arrow 129"/>
                <p:cNvSpPr/>
                <p:nvPr/>
              </p:nvSpPr>
              <p:spPr bwMode="auto">
                <a:xfrm>
                  <a:off x="4114800" y="45252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ight Arrow 130"/>
                <p:cNvSpPr/>
                <p:nvPr/>
              </p:nvSpPr>
              <p:spPr bwMode="auto">
                <a:xfrm flipH="1">
                  <a:off x="4419600" y="45252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3778839" y="512064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33" name="Right Arrow 132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ight Arrow 133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469353" y="5449824"/>
                <a:ext cx="457200" cy="228600"/>
                <a:chOff x="4114800" y="4534473"/>
                <a:chExt cx="457200" cy="228600"/>
              </a:xfrm>
              <a:solidFill>
                <a:srgbClr val="FF6B13"/>
              </a:solidFill>
            </p:grpSpPr>
            <p:sp>
              <p:nvSpPr>
                <p:cNvPr id="136" name="Right Arrow 135"/>
                <p:cNvSpPr/>
                <p:nvPr/>
              </p:nvSpPr>
              <p:spPr bwMode="auto">
                <a:xfrm>
                  <a:off x="41148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ight Arrow 136"/>
                <p:cNvSpPr/>
                <p:nvPr/>
              </p:nvSpPr>
              <p:spPr bwMode="auto">
                <a:xfrm flipH="1">
                  <a:off x="44196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130762" y="5779008"/>
                <a:ext cx="457200" cy="228600"/>
                <a:chOff x="4114800" y="4510546"/>
                <a:chExt cx="457200" cy="228600"/>
              </a:xfrm>
              <a:solidFill>
                <a:srgbClr val="FF6B13"/>
              </a:solidFill>
            </p:grpSpPr>
            <p:sp>
              <p:nvSpPr>
                <p:cNvPr id="142" name="Right Arrow 141"/>
                <p:cNvSpPr/>
                <p:nvPr/>
              </p:nvSpPr>
              <p:spPr bwMode="auto">
                <a:xfrm>
                  <a:off x="4114800" y="4510546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ight Arrow 142"/>
                <p:cNvSpPr/>
                <p:nvPr/>
              </p:nvSpPr>
              <p:spPr bwMode="auto">
                <a:xfrm flipH="1">
                  <a:off x="4419600" y="4510546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5130763" y="6089904"/>
                <a:ext cx="457200" cy="228600"/>
                <a:chOff x="4114800" y="4466998"/>
                <a:chExt cx="457200" cy="228600"/>
              </a:xfrm>
              <a:solidFill>
                <a:srgbClr val="FF6B13"/>
              </a:solidFill>
            </p:grpSpPr>
            <p:sp>
              <p:nvSpPr>
                <p:cNvPr id="148" name="Right Arrow 147"/>
                <p:cNvSpPr/>
                <p:nvPr/>
              </p:nvSpPr>
              <p:spPr bwMode="auto">
                <a:xfrm>
                  <a:off x="4114800" y="4466998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ight Arrow 148"/>
                <p:cNvSpPr/>
                <p:nvPr/>
              </p:nvSpPr>
              <p:spPr bwMode="auto">
                <a:xfrm flipH="1">
                  <a:off x="4419600" y="4466998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3778839" y="6089904"/>
                <a:ext cx="457200" cy="228600"/>
                <a:chOff x="4114800" y="4534473"/>
                <a:chExt cx="457200" cy="228600"/>
              </a:xfrm>
              <a:solidFill>
                <a:srgbClr val="FF6B13"/>
              </a:solidFill>
            </p:grpSpPr>
            <p:sp>
              <p:nvSpPr>
                <p:cNvPr id="153" name="Right Arrow 152"/>
                <p:cNvSpPr/>
                <p:nvPr/>
              </p:nvSpPr>
              <p:spPr bwMode="auto">
                <a:xfrm>
                  <a:off x="41148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ight Arrow 153"/>
                <p:cNvSpPr/>
                <p:nvPr/>
              </p:nvSpPr>
              <p:spPr bwMode="auto">
                <a:xfrm flipH="1">
                  <a:off x="44196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5413248" y="4535424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57" name="Down Arrow 156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Down Arrow 157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5413248" y="51899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0" name="Down Arrow 159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Down Arrow 160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5054563" y="5189991"/>
                <a:ext cx="230669" cy="417576"/>
                <a:chOff x="3711486" y="4535424"/>
                <a:chExt cx="230669" cy="417576"/>
              </a:xfrm>
              <a:solidFill>
                <a:srgbClr val="FF6B13"/>
              </a:solidFill>
            </p:grpSpPr>
            <p:sp>
              <p:nvSpPr>
                <p:cNvPr id="163" name="Down Arrow 162"/>
                <p:cNvSpPr/>
                <p:nvPr/>
              </p:nvSpPr>
              <p:spPr bwMode="auto">
                <a:xfrm>
                  <a:off x="3713555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Down Arrow 163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050378" y="54947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6" name="Down Arrow 165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Down Arrow 166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3702639" y="54947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9" name="Down Arrow 168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Down Arrow 169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4419600" y="5843956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72" name="Down Arrow 171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Down Arrow 172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4754880" y="5843956"/>
                <a:ext cx="228600" cy="417576"/>
                <a:chOff x="3692213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75" name="Down Arrow 174"/>
                <p:cNvSpPr/>
                <p:nvPr/>
              </p:nvSpPr>
              <p:spPr bwMode="auto">
                <a:xfrm>
                  <a:off x="3692213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Down Arrow 175"/>
                <p:cNvSpPr/>
                <p:nvPr/>
              </p:nvSpPr>
              <p:spPr bwMode="auto">
                <a:xfrm flipV="1">
                  <a:off x="3692213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2941642" y="4970538"/>
              <a:ext cx="716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&lt;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181100"/>
            <a:ext cx="184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FF"/>
                </a:solidFill>
              </a:rPr>
              <a:t>#</a:t>
            </a:r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52278" y="4800600"/>
            <a:ext cx="1987448" cy="1993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41" y="4615190"/>
            <a:ext cx="222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 walls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745" y="4907577"/>
            <a:ext cx="32977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2</a:t>
            </a:r>
            <a:r>
              <a:rPr lang="en-US" baseline="30000" dirty="0" smtClean="0"/>
              <a:t>Area/4</a:t>
            </a:r>
            <a:r>
              <a:rPr lang="en-US" dirty="0" smtClean="0"/>
              <a:t> &lt;  </a:t>
            </a:r>
            <a:r>
              <a:rPr lang="en-US" sz="3600" dirty="0" smtClean="0">
                <a:solidFill>
                  <a:srgbClr val="0080FF"/>
                </a:solidFill>
              </a:rPr>
              <a:t># </a:t>
            </a:r>
            <a:r>
              <a:rPr lang="en-US" dirty="0" smtClean="0"/>
              <a:t>&lt;  4</a:t>
            </a:r>
            <a:r>
              <a:rPr lang="en-US" baseline="30000" dirty="0" smtClean="0"/>
              <a:t>Area</a:t>
            </a:r>
            <a:endParaRPr lang="en-US" sz="4000" dirty="0" smtClean="0"/>
          </a:p>
          <a:p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0090" y="2550348"/>
            <a:ext cx="208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FF"/>
                </a:solidFill>
              </a:rPr>
              <a:t>#</a:t>
            </a:r>
            <a:r>
              <a:rPr lang="en-US" sz="3600" dirty="0" smtClean="0">
                <a:latin typeface="Symbol" charset="2"/>
                <a:cs typeface="Symbol" charset="2"/>
              </a:rPr>
              <a:t>=2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  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130300" y="2095500"/>
            <a:ext cx="2654300" cy="1927225"/>
            <a:chOff x="712" y="1320"/>
            <a:chExt cx="1672" cy="1214"/>
          </a:xfrm>
        </p:grpSpPr>
        <p:sp>
          <p:nvSpPr>
            <p:cNvPr id="137284" name="Oval 68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5" name="Oval 69"/>
            <p:cNvSpPr>
              <a:spLocks noChangeArrowheads="1"/>
            </p:cNvSpPr>
            <p:nvPr/>
          </p:nvSpPr>
          <p:spPr bwMode="auto">
            <a:xfrm>
              <a:off x="712" y="1793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6" name="Oval 70"/>
            <p:cNvSpPr>
              <a:spLocks noChangeArrowheads="1"/>
            </p:cNvSpPr>
            <p:nvPr/>
          </p:nvSpPr>
          <p:spPr bwMode="auto">
            <a:xfrm>
              <a:off x="720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7" name="Oval 71"/>
            <p:cNvSpPr>
              <a:spLocks noChangeArrowheads="1"/>
            </p:cNvSpPr>
            <p:nvPr/>
          </p:nvSpPr>
          <p:spPr bwMode="auto">
            <a:xfrm>
              <a:off x="2252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8" name="Oval 72"/>
            <p:cNvSpPr>
              <a:spLocks noChangeArrowheads="1"/>
            </p:cNvSpPr>
            <p:nvPr/>
          </p:nvSpPr>
          <p:spPr bwMode="auto">
            <a:xfrm>
              <a:off x="2252" y="1838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9" name="Oval 73"/>
            <p:cNvSpPr>
              <a:spLocks noChangeArrowheads="1"/>
            </p:cNvSpPr>
            <p:nvPr/>
          </p:nvSpPr>
          <p:spPr bwMode="auto">
            <a:xfrm>
              <a:off x="2252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290" name="Rectangle 74"/>
          <p:cNvSpPr>
            <a:spLocks noChangeArrowheads="1"/>
          </p:cNvSpPr>
          <p:nvPr/>
        </p:nvSpPr>
        <p:spPr bwMode="auto">
          <a:xfrm>
            <a:off x="4495800" y="1531938"/>
            <a:ext cx="418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/>
              <a:t>Mark alternating vertical </a:t>
            </a:r>
          </a:p>
          <a:p>
            <a:pPr algn="l"/>
            <a:r>
              <a:rPr lang="en-US"/>
              <a:t>      edges;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7" name="Rectangle 7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8" name="Rectangle 8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9" name="Rectangle 9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2" name="Rectangle 12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3" name="Rectangle 13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5" name="Rectangle 15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6" name="Rectangle 16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7" name="Rectangle 17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8" name="Rectangle 18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0" name="Rectangle 20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1436688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3" name="Rectangle 53"/>
          <p:cNvSpPr>
            <a:spLocks noChangeArrowheads="1"/>
          </p:cNvSpPr>
          <p:nvPr/>
        </p:nvSpPr>
        <p:spPr bwMode="auto">
          <a:xfrm>
            <a:off x="2449513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 rot="-5400000">
            <a:off x="3515520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5" name="Rectangle 55"/>
          <p:cNvSpPr>
            <a:spLocks noChangeArrowheads="1"/>
          </p:cNvSpPr>
          <p:nvPr/>
        </p:nvSpPr>
        <p:spPr bwMode="auto">
          <a:xfrm rot="-5400000">
            <a:off x="4953795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6" name="Line 56"/>
          <p:cNvSpPr>
            <a:spLocks noChangeShapeType="1"/>
          </p:cNvSpPr>
          <p:nvPr/>
        </p:nvSpPr>
        <p:spPr bwMode="auto">
          <a:xfrm flipV="1">
            <a:off x="14366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7" name="Line 57"/>
          <p:cNvSpPr>
            <a:spLocks noChangeShapeType="1"/>
          </p:cNvSpPr>
          <p:nvPr/>
        </p:nvSpPr>
        <p:spPr bwMode="auto">
          <a:xfrm flipH="1" flipV="1">
            <a:off x="24780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3309938" y="5316538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130300" y="2095500"/>
            <a:ext cx="2654300" cy="1927225"/>
            <a:chOff x="712" y="1320"/>
            <a:chExt cx="1672" cy="1214"/>
          </a:xfrm>
        </p:grpSpPr>
        <p:sp>
          <p:nvSpPr>
            <p:cNvPr id="163899" name="Oval 59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0" name="Oval 60"/>
            <p:cNvSpPr>
              <a:spLocks noChangeArrowheads="1"/>
            </p:cNvSpPr>
            <p:nvPr/>
          </p:nvSpPr>
          <p:spPr bwMode="auto">
            <a:xfrm>
              <a:off x="712" y="1793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1" name="Oval 61"/>
            <p:cNvSpPr>
              <a:spLocks noChangeArrowheads="1"/>
            </p:cNvSpPr>
            <p:nvPr/>
          </p:nvSpPr>
          <p:spPr bwMode="auto">
            <a:xfrm>
              <a:off x="720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2" name="Oval 62"/>
            <p:cNvSpPr>
              <a:spLocks noChangeArrowheads="1"/>
            </p:cNvSpPr>
            <p:nvPr/>
          </p:nvSpPr>
          <p:spPr bwMode="auto">
            <a:xfrm>
              <a:off x="2252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3" name="Oval 63"/>
            <p:cNvSpPr>
              <a:spLocks noChangeArrowheads="1"/>
            </p:cNvSpPr>
            <p:nvPr/>
          </p:nvSpPr>
          <p:spPr bwMode="auto">
            <a:xfrm>
              <a:off x="2252" y="1838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4" name="Oval 64"/>
            <p:cNvSpPr>
              <a:spLocks noChangeArrowheads="1"/>
            </p:cNvSpPr>
            <p:nvPr/>
          </p:nvSpPr>
          <p:spPr bwMode="auto">
            <a:xfrm>
              <a:off x="2252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905" name="Rectangle 65"/>
          <p:cNvSpPr>
            <a:spLocks noChangeArrowheads="1"/>
          </p:cNvSpPr>
          <p:nvPr/>
        </p:nvSpPr>
        <p:spPr bwMode="auto">
          <a:xfrm>
            <a:off x="4495800" y="1490663"/>
            <a:ext cx="4181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/>
              <a:t>Mark alternating vertical </a:t>
            </a:r>
          </a:p>
          <a:p>
            <a:pPr algn="l"/>
            <a:r>
              <a:rPr lang="en-US"/>
              <a:t>      edges;</a:t>
            </a:r>
          </a:p>
          <a:p>
            <a:pPr algn="l">
              <a:buFontTx/>
              <a:buChar char="•"/>
            </a:pPr>
            <a:r>
              <a:rPr lang="en-US"/>
              <a:t>Use marked tiles;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/>
              <a:t>Markings must line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65892" name="Rectangle 4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0" name="Rectangle 12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1" name="Rectangle 13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4" name="Rectangle 16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6" name="Rectangle 18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81600" y="1531938"/>
            <a:ext cx="2457450" cy="2617787"/>
            <a:chOff x="778" y="952"/>
            <a:chExt cx="1548" cy="1649"/>
          </a:xfrm>
        </p:grpSpPr>
        <p:sp>
          <p:nvSpPr>
            <p:cNvPr id="165910" name="Rectangle 22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1" name="Rectangle 23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2" name="Rectangle 24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3" name="Rectangle 25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4" name="Rectangle 26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5" name="Rectangle 27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6" name="Rectangle 28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7" name="Rectangle 29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8" name="Rectangle 30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9" name="Rectangle 31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0" name="Rectangle 32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1" name="Rectangle 33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2" name="Rectangle 34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3" name="Rectangle 35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4" name="Rectangle 36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5" name="Rectangle 37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6" name="Rectangle 38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927" name="Line 39"/>
          <p:cNvSpPr>
            <a:spLocks noChangeShapeType="1"/>
          </p:cNvSpPr>
          <p:nvPr/>
        </p:nvSpPr>
        <p:spPr bwMode="auto">
          <a:xfrm flipV="1">
            <a:off x="5194300" y="177641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 flipV="1">
            <a:off x="5194300" y="2598738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9" name="Line 41"/>
          <p:cNvSpPr>
            <a:spLocks noChangeShapeType="1"/>
          </p:cNvSpPr>
          <p:nvPr/>
        </p:nvSpPr>
        <p:spPr bwMode="auto">
          <a:xfrm flipV="1">
            <a:off x="5991225" y="3489325"/>
            <a:ext cx="392113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0" name="Line 42"/>
          <p:cNvSpPr>
            <a:spLocks noChangeShapeType="1"/>
          </p:cNvSpPr>
          <p:nvPr/>
        </p:nvSpPr>
        <p:spPr bwMode="auto">
          <a:xfrm flipH="1" flipV="1">
            <a:off x="7221538" y="177641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1" name="Line 43"/>
          <p:cNvSpPr>
            <a:spLocks noChangeShapeType="1"/>
          </p:cNvSpPr>
          <p:nvPr/>
        </p:nvSpPr>
        <p:spPr bwMode="auto">
          <a:xfrm flipH="1" flipV="1">
            <a:off x="6408738" y="346868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2" name="Line 44"/>
          <p:cNvSpPr>
            <a:spLocks noChangeShapeType="1"/>
          </p:cNvSpPr>
          <p:nvPr/>
        </p:nvSpPr>
        <p:spPr bwMode="auto">
          <a:xfrm flipH="1" flipV="1">
            <a:off x="5586413" y="259873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3" name="Line 45"/>
          <p:cNvSpPr>
            <a:spLocks noChangeShapeType="1"/>
          </p:cNvSpPr>
          <p:nvPr/>
        </p:nvSpPr>
        <p:spPr bwMode="auto">
          <a:xfrm>
            <a:off x="6816725" y="305276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4" name="Line 46"/>
          <p:cNvSpPr>
            <a:spLocks noChangeShapeType="1"/>
          </p:cNvSpPr>
          <p:nvPr/>
        </p:nvSpPr>
        <p:spPr bwMode="auto">
          <a:xfrm flipH="1">
            <a:off x="7208838" y="305276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5" name="Line 47"/>
          <p:cNvSpPr>
            <a:spLocks noChangeShapeType="1"/>
          </p:cNvSpPr>
          <p:nvPr/>
        </p:nvSpPr>
        <p:spPr bwMode="auto">
          <a:xfrm flipH="1">
            <a:off x="5599113" y="1776413"/>
            <a:ext cx="7969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6" name="Line 48"/>
          <p:cNvSpPr>
            <a:spLocks noChangeShapeType="1"/>
          </p:cNvSpPr>
          <p:nvPr/>
        </p:nvSpPr>
        <p:spPr bwMode="auto">
          <a:xfrm flipH="1">
            <a:off x="5978525" y="302577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7" name="Line 49"/>
          <p:cNvSpPr>
            <a:spLocks noChangeShapeType="1"/>
          </p:cNvSpPr>
          <p:nvPr/>
        </p:nvSpPr>
        <p:spPr bwMode="auto">
          <a:xfrm flipH="1">
            <a:off x="6816725" y="391636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8" name="Line 50"/>
          <p:cNvSpPr>
            <a:spLocks noChangeShapeType="1"/>
          </p:cNvSpPr>
          <p:nvPr/>
        </p:nvSpPr>
        <p:spPr bwMode="auto">
          <a:xfrm flipH="1">
            <a:off x="5194300" y="389572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9" name="Line 51"/>
          <p:cNvSpPr>
            <a:spLocks noChangeShapeType="1"/>
          </p:cNvSpPr>
          <p:nvPr/>
        </p:nvSpPr>
        <p:spPr bwMode="auto">
          <a:xfrm flipH="1">
            <a:off x="6383338" y="177641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1436688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2449513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2" name="Rectangle 54"/>
          <p:cNvSpPr>
            <a:spLocks noChangeArrowheads="1"/>
          </p:cNvSpPr>
          <p:nvPr/>
        </p:nvSpPr>
        <p:spPr bwMode="auto">
          <a:xfrm rot="-5400000">
            <a:off x="3515520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 rot="-5400000">
            <a:off x="4953795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4" name="Line 56"/>
          <p:cNvSpPr>
            <a:spLocks noChangeShapeType="1"/>
          </p:cNvSpPr>
          <p:nvPr/>
        </p:nvSpPr>
        <p:spPr bwMode="auto">
          <a:xfrm flipV="1">
            <a:off x="14366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5" name="Line 57"/>
          <p:cNvSpPr>
            <a:spLocks noChangeShapeType="1"/>
          </p:cNvSpPr>
          <p:nvPr/>
        </p:nvSpPr>
        <p:spPr bwMode="auto">
          <a:xfrm flipH="1" flipV="1">
            <a:off x="24780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Line 58"/>
          <p:cNvSpPr>
            <a:spLocks noChangeShapeType="1"/>
          </p:cNvSpPr>
          <p:nvPr/>
        </p:nvSpPr>
        <p:spPr bwMode="auto">
          <a:xfrm flipH="1">
            <a:off x="3309938" y="5316538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1130300" y="2846388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1143000" y="3808413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3575050" y="3808413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3575050" y="2917825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3575050" y="2095500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850188" y="1908175"/>
            <a:ext cx="407987" cy="2114550"/>
            <a:chOff x="418" y="1211"/>
            <a:chExt cx="257" cy="1332"/>
          </a:xfrm>
        </p:grpSpPr>
        <p:sp>
          <p:nvSpPr>
            <p:cNvPr id="165962" name="Rectangle 7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5963" name="Rectangle 7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5964" name="Rectangle 7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665663" y="1990725"/>
            <a:ext cx="501650" cy="2176463"/>
            <a:chOff x="388" y="1192"/>
            <a:chExt cx="316" cy="1371"/>
          </a:xfrm>
        </p:grpSpPr>
        <p:sp>
          <p:nvSpPr>
            <p:cNvPr id="165966" name="Rectangle 78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5967" name="Rectangle 79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5968" name="Rectangle 80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81600" y="1531938"/>
            <a:ext cx="2457450" cy="2617787"/>
            <a:chOff x="778" y="952"/>
            <a:chExt cx="1548" cy="1649"/>
          </a:xfrm>
        </p:grpSpPr>
        <p:sp>
          <p:nvSpPr>
            <p:cNvPr id="245782" name="Rectangle 22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4" name="Rectangle 24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5" name="Rectangle 25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6" name="Rectangle 26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7" name="Rectangle 27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8" name="Rectangle 28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9" name="Rectangle 29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0" name="Rectangle 30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1" name="Rectangle 31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2" name="Rectangle 32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3" name="Rectangle 33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4" name="Rectangle 34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5" name="Rectangle 35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6" name="Rectangle 36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7" name="Rectangle 37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8" name="Rectangle 38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799" name="Line 39"/>
          <p:cNvSpPr>
            <a:spLocks noChangeShapeType="1"/>
          </p:cNvSpPr>
          <p:nvPr/>
        </p:nvSpPr>
        <p:spPr bwMode="auto">
          <a:xfrm flipV="1">
            <a:off x="5194300" y="177641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0" name="Line 40"/>
          <p:cNvSpPr>
            <a:spLocks noChangeShapeType="1"/>
          </p:cNvSpPr>
          <p:nvPr/>
        </p:nvSpPr>
        <p:spPr bwMode="auto">
          <a:xfrm flipV="1">
            <a:off x="5194300" y="2598738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1" name="Line 41"/>
          <p:cNvSpPr>
            <a:spLocks noChangeShapeType="1"/>
          </p:cNvSpPr>
          <p:nvPr/>
        </p:nvSpPr>
        <p:spPr bwMode="auto">
          <a:xfrm flipV="1">
            <a:off x="5991225" y="3489325"/>
            <a:ext cx="392113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2" name="Line 42"/>
          <p:cNvSpPr>
            <a:spLocks noChangeShapeType="1"/>
          </p:cNvSpPr>
          <p:nvPr/>
        </p:nvSpPr>
        <p:spPr bwMode="auto">
          <a:xfrm flipH="1" flipV="1">
            <a:off x="7221538" y="177641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3" name="Line 43"/>
          <p:cNvSpPr>
            <a:spLocks noChangeShapeType="1"/>
          </p:cNvSpPr>
          <p:nvPr/>
        </p:nvSpPr>
        <p:spPr bwMode="auto">
          <a:xfrm flipH="1" flipV="1">
            <a:off x="6408738" y="346868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4" name="Line 44"/>
          <p:cNvSpPr>
            <a:spLocks noChangeShapeType="1"/>
          </p:cNvSpPr>
          <p:nvPr/>
        </p:nvSpPr>
        <p:spPr bwMode="auto">
          <a:xfrm flipH="1" flipV="1">
            <a:off x="5586413" y="259873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5" name="Line 45"/>
          <p:cNvSpPr>
            <a:spLocks noChangeShapeType="1"/>
          </p:cNvSpPr>
          <p:nvPr/>
        </p:nvSpPr>
        <p:spPr bwMode="auto">
          <a:xfrm>
            <a:off x="6816725" y="305276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6" name="Line 46"/>
          <p:cNvSpPr>
            <a:spLocks noChangeShapeType="1"/>
          </p:cNvSpPr>
          <p:nvPr/>
        </p:nvSpPr>
        <p:spPr bwMode="auto">
          <a:xfrm flipH="1">
            <a:off x="7208838" y="305276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7" name="Line 47"/>
          <p:cNvSpPr>
            <a:spLocks noChangeShapeType="1"/>
          </p:cNvSpPr>
          <p:nvPr/>
        </p:nvSpPr>
        <p:spPr bwMode="auto">
          <a:xfrm flipH="1">
            <a:off x="5599113" y="1776413"/>
            <a:ext cx="7969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8" name="Line 48"/>
          <p:cNvSpPr>
            <a:spLocks noChangeShapeType="1"/>
          </p:cNvSpPr>
          <p:nvPr/>
        </p:nvSpPr>
        <p:spPr bwMode="auto">
          <a:xfrm flipH="1">
            <a:off x="5978525" y="302577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9" name="Line 49"/>
          <p:cNvSpPr>
            <a:spLocks noChangeShapeType="1"/>
          </p:cNvSpPr>
          <p:nvPr/>
        </p:nvSpPr>
        <p:spPr bwMode="auto">
          <a:xfrm flipH="1">
            <a:off x="6816725" y="391636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0" name="Line 50"/>
          <p:cNvSpPr>
            <a:spLocks noChangeShapeType="1"/>
          </p:cNvSpPr>
          <p:nvPr/>
        </p:nvSpPr>
        <p:spPr bwMode="auto">
          <a:xfrm flipH="1">
            <a:off x="5194300" y="389572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1" name="Line 51"/>
          <p:cNvSpPr>
            <a:spLocks noChangeShapeType="1"/>
          </p:cNvSpPr>
          <p:nvPr/>
        </p:nvSpPr>
        <p:spPr bwMode="auto">
          <a:xfrm flipH="1">
            <a:off x="6383338" y="177641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850188" y="1908175"/>
            <a:ext cx="407987" cy="2114550"/>
            <a:chOff x="418" y="1211"/>
            <a:chExt cx="257" cy="1332"/>
          </a:xfrm>
        </p:grpSpPr>
        <p:sp>
          <p:nvSpPr>
            <p:cNvPr id="245834" name="Rectangle 7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45835" name="Rectangle 7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45836" name="Rectangle 7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665663" y="1990725"/>
            <a:ext cx="501650" cy="2176463"/>
            <a:chOff x="388" y="1192"/>
            <a:chExt cx="316" cy="1371"/>
          </a:xfrm>
        </p:grpSpPr>
        <p:sp>
          <p:nvSpPr>
            <p:cNvPr id="245838" name="Rectangle 78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45839" name="Rectangle 79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45840" name="Rectangle 80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615950" y="1541463"/>
            <a:ext cx="3535363" cy="2590800"/>
            <a:chOff x="388" y="971"/>
            <a:chExt cx="2227" cy="1632"/>
          </a:xfrm>
        </p:grpSpPr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388" y="971"/>
              <a:ext cx="2227" cy="1632"/>
              <a:chOff x="388" y="971"/>
              <a:chExt cx="2227" cy="1632"/>
            </a:xfrm>
          </p:grpSpPr>
          <p:sp>
            <p:nvSpPr>
              <p:cNvPr id="245843" name="Rectangle 83"/>
              <p:cNvSpPr>
                <a:spLocks noChangeArrowheads="1"/>
              </p:cNvSpPr>
              <p:nvPr/>
            </p:nvSpPr>
            <p:spPr bwMode="auto">
              <a:xfrm>
                <a:off x="765" y="971"/>
                <a:ext cx="1497" cy="163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4" name="Oval 84"/>
              <p:cNvSpPr>
                <a:spLocks noChangeArrowheads="1"/>
              </p:cNvSpPr>
              <p:nvPr/>
            </p:nvSpPr>
            <p:spPr bwMode="auto">
              <a:xfrm>
                <a:off x="720" y="1320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5" name="Oval 85"/>
              <p:cNvSpPr>
                <a:spLocks noChangeArrowheads="1"/>
              </p:cNvSpPr>
              <p:nvPr/>
            </p:nvSpPr>
            <p:spPr bwMode="auto">
              <a:xfrm>
                <a:off x="2186" y="2386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6" name="Oval 86"/>
              <p:cNvSpPr>
                <a:spLocks noChangeArrowheads="1"/>
              </p:cNvSpPr>
              <p:nvPr/>
            </p:nvSpPr>
            <p:spPr bwMode="auto">
              <a:xfrm>
                <a:off x="2186" y="1838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7" name="Oval 87"/>
              <p:cNvSpPr>
                <a:spLocks noChangeArrowheads="1"/>
              </p:cNvSpPr>
              <p:nvPr/>
            </p:nvSpPr>
            <p:spPr bwMode="auto">
              <a:xfrm>
                <a:off x="2188" y="1312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8" name="Line 88"/>
              <p:cNvSpPr>
                <a:spLocks noChangeShapeType="1"/>
              </p:cNvSpPr>
              <p:nvPr/>
            </p:nvSpPr>
            <p:spPr bwMode="auto">
              <a:xfrm flipV="1">
                <a:off x="765" y="111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9" name="Line 89"/>
              <p:cNvSpPr>
                <a:spLocks noChangeShapeType="1"/>
              </p:cNvSpPr>
              <p:nvPr/>
            </p:nvSpPr>
            <p:spPr bwMode="auto">
              <a:xfrm flipH="1">
                <a:off x="765" y="1388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0" name="Line 90"/>
              <p:cNvSpPr>
                <a:spLocks noChangeShapeType="1"/>
              </p:cNvSpPr>
              <p:nvPr/>
            </p:nvSpPr>
            <p:spPr bwMode="auto">
              <a:xfrm flipH="1" flipV="1">
                <a:off x="781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1" name="Line 91"/>
              <p:cNvSpPr>
                <a:spLocks noChangeShapeType="1"/>
              </p:cNvSpPr>
              <p:nvPr/>
            </p:nvSpPr>
            <p:spPr bwMode="auto">
              <a:xfrm flipH="1" flipV="1">
                <a:off x="101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2" name="Line 92"/>
              <p:cNvSpPr>
                <a:spLocks noChangeShapeType="1"/>
              </p:cNvSpPr>
              <p:nvPr/>
            </p:nvSpPr>
            <p:spPr bwMode="auto">
              <a:xfrm flipH="1">
                <a:off x="126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3" name="Line 93"/>
              <p:cNvSpPr>
                <a:spLocks noChangeShapeType="1"/>
              </p:cNvSpPr>
              <p:nvPr/>
            </p:nvSpPr>
            <p:spPr bwMode="auto">
              <a:xfrm flipH="1">
                <a:off x="175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4" name="Line 94"/>
              <p:cNvSpPr>
                <a:spLocks noChangeShapeType="1"/>
              </p:cNvSpPr>
              <p:nvPr/>
            </p:nvSpPr>
            <p:spPr bwMode="auto">
              <a:xfrm flipV="1">
                <a:off x="1020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5" name="Line 95"/>
              <p:cNvSpPr>
                <a:spLocks noChangeShapeType="1"/>
              </p:cNvSpPr>
              <p:nvPr/>
            </p:nvSpPr>
            <p:spPr bwMode="auto">
              <a:xfrm flipV="1">
                <a:off x="1514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6" name="Line 96"/>
              <p:cNvSpPr>
                <a:spLocks noChangeShapeType="1"/>
              </p:cNvSpPr>
              <p:nvPr/>
            </p:nvSpPr>
            <p:spPr bwMode="auto">
              <a:xfrm flipV="1">
                <a:off x="2008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7" name="Line 97"/>
              <p:cNvSpPr>
                <a:spLocks noChangeShapeType="1"/>
              </p:cNvSpPr>
              <p:nvPr/>
            </p:nvSpPr>
            <p:spPr bwMode="auto">
              <a:xfrm flipV="1">
                <a:off x="1267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8" name="Line 98"/>
              <p:cNvSpPr>
                <a:spLocks noChangeShapeType="1"/>
              </p:cNvSpPr>
              <p:nvPr/>
            </p:nvSpPr>
            <p:spPr bwMode="auto">
              <a:xfrm flipV="1">
                <a:off x="1761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9" name="Line 99"/>
              <p:cNvSpPr>
                <a:spLocks noChangeShapeType="1"/>
              </p:cNvSpPr>
              <p:nvPr/>
            </p:nvSpPr>
            <p:spPr bwMode="auto">
              <a:xfrm flipH="1" flipV="1">
                <a:off x="1259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0" name="Line 100"/>
              <p:cNvSpPr>
                <a:spLocks noChangeShapeType="1"/>
              </p:cNvSpPr>
              <p:nvPr/>
            </p:nvSpPr>
            <p:spPr bwMode="auto">
              <a:xfrm flipH="1" flipV="1">
                <a:off x="152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1" name="Line 101"/>
              <p:cNvSpPr>
                <a:spLocks noChangeShapeType="1"/>
              </p:cNvSpPr>
              <p:nvPr/>
            </p:nvSpPr>
            <p:spPr bwMode="auto">
              <a:xfrm flipH="1" flipV="1">
                <a:off x="2005" y="1120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2" name="Line 102"/>
              <p:cNvSpPr>
                <a:spLocks noChangeShapeType="1"/>
              </p:cNvSpPr>
              <p:nvPr/>
            </p:nvSpPr>
            <p:spPr bwMode="auto">
              <a:xfrm flipH="1" flipV="1">
                <a:off x="1757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3" name="Oval 103"/>
              <p:cNvSpPr>
                <a:spLocks noChangeArrowheads="1"/>
              </p:cNvSpPr>
              <p:nvPr/>
            </p:nvSpPr>
            <p:spPr bwMode="auto">
              <a:xfrm>
                <a:off x="712" y="1837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4" name="Line 104"/>
              <p:cNvSpPr>
                <a:spLocks noChangeShapeType="1"/>
              </p:cNvSpPr>
              <p:nvPr/>
            </p:nvSpPr>
            <p:spPr bwMode="auto">
              <a:xfrm flipV="1">
                <a:off x="765" y="165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5" name="Line 105"/>
              <p:cNvSpPr>
                <a:spLocks noChangeShapeType="1"/>
              </p:cNvSpPr>
              <p:nvPr/>
            </p:nvSpPr>
            <p:spPr bwMode="auto">
              <a:xfrm flipH="1">
                <a:off x="757" y="1905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6" name="Line 106"/>
              <p:cNvSpPr>
                <a:spLocks noChangeShapeType="1"/>
              </p:cNvSpPr>
              <p:nvPr/>
            </p:nvSpPr>
            <p:spPr bwMode="auto">
              <a:xfrm flipH="1" flipV="1">
                <a:off x="773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7" name="Line 107"/>
              <p:cNvSpPr>
                <a:spLocks noChangeShapeType="1"/>
              </p:cNvSpPr>
              <p:nvPr/>
            </p:nvSpPr>
            <p:spPr bwMode="auto">
              <a:xfrm flipH="1" flipV="1">
                <a:off x="100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8" name="Line 108"/>
              <p:cNvSpPr>
                <a:spLocks noChangeShapeType="1"/>
              </p:cNvSpPr>
              <p:nvPr/>
            </p:nvSpPr>
            <p:spPr bwMode="auto">
              <a:xfrm flipH="1">
                <a:off x="125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9" name="Line 109"/>
              <p:cNvSpPr>
                <a:spLocks noChangeShapeType="1"/>
              </p:cNvSpPr>
              <p:nvPr/>
            </p:nvSpPr>
            <p:spPr bwMode="auto">
              <a:xfrm flipH="1">
                <a:off x="174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0" name="Line 110"/>
              <p:cNvSpPr>
                <a:spLocks noChangeShapeType="1"/>
              </p:cNvSpPr>
              <p:nvPr/>
            </p:nvSpPr>
            <p:spPr bwMode="auto">
              <a:xfrm flipV="1">
                <a:off x="1012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1" name="Line 111"/>
              <p:cNvSpPr>
                <a:spLocks noChangeShapeType="1"/>
              </p:cNvSpPr>
              <p:nvPr/>
            </p:nvSpPr>
            <p:spPr bwMode="auto">
              <a:xfrm flipV="1">
                <a:off x="1506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2" name="Line 112"/>
              <p:cNvSpPr>
                <a:spLocks noChangeShapeType="1"/>
              </p:cNvSpPr>
              <p:nvPr/>
            </p:nvSpPr>
            <p:spPr bwMode="auto">
              <a:xfrm flipV="1">
                <a:off x="2000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3" name="Line 113"/>
              <p:cNvSpPr>
                <a:spLocks noChangeShapeType="1"/>
              </p:cNvSpPr>
              <p:nvPr/>
            </p:nvSpPr>
            <p:spPr bwMode="auto">
              <a:xfrm flipV="1">
                <a:off x="1259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4" name="Line 114"/>
              <p:cNvSpPr>
                <a:spLocks noChangeShapeType="1"/>
              </p:cNvSpPr>
              <p:nvPr/>
            </p:nvSpPr>
            <p:spPr bwMode="auto">
              <a:xfrm flipV="1">
                <a:off x="1753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5" name="Line 115"/>
              <p:cNvSpPr>
                <a:spLocks noChangeShapeType="1"/>
              </p:cNvSpPr>
              <p:nvPr/>
            </p:nvSpPr>
            <p:spPr bwMode="auto">
              <a:xfrm flipH="1" flipV="1">
                <a:off x="1251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6" name="Line 116"/>
              <p:cNvSpPr>
                <a:spLocks noChangeShapeType="1"/>
              </p:cNvSpPr>
              <p:nvPr/>
            </p:nvSpPr>
            <p:spPr bwMode="auto">
              <a:xfrm flipH="1" flipV="1">
                <a:off x="151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7" name="Line 117"/>
              <p:cNvSpPr>
                <a:spLocks noChangeShapeType="1"/>
              </p:cNvSpPr>
              <p:nvPr/>
            </p:nvSpPr>
            <p:spPr bwMode="auto">
              <a:xfrm flipH="1" flipV="1">
                <a:off x="1997" y="1637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8" name="Line 118"/>
              <p:cNvSpPr>
                <a:spLocks noChangeShapeType="1"/>
              </p:cNvSpPr>
              <p:nvPr/>
            </p:nvSpPr>
            <p:spPr bwMode="auto">
              <a:xfrm flipH="1" flipV="1">
                <a:off x="1749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9" name="Oval 119"/>
              <p:cNvSpPr>
                <a:spLocks noChangeArrowheads="1"/>
              </p:cNvSpPr>
              <p:nvPr/>
            </p:nvSpPr>
            <p:spPr bwMode="auto">
              <a:xfrm>
                <a:off x="712" y="2394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0" name="Line 120"/>
              <p:cNvSpPr>
                <a:spLocks noChangeShapeType="1"/>
              </p:cNvSpPr>
              <p:nvPr/>
            </p:nvSpPr>
            <p:spPr bwMode="auto">
              <a:xfrm flipV="1">
                <a:off x="757" y="2193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1" name="Line 121"/>
              <p:cNvSpPr>
                <a:spLocks noChangeShapeType="1"/>
              </p:cNvSpPr>
              <p:nvPr/>
            </p:nvSpPr>
            <p:spPr bwMode="auto">
              <a:xfrm flipH="1" flipV="1">
                <a:off x="757" y="2454"/>
                <a:ext cx="502" cy="8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2" name="Line 122"/>
              <p:cNvSpPr>
                <a:spLocks noChangeShapeType="1"/>
              </p:cNvSpPr>
              <p:nvPr/>
            </p:nvSpPr>
            <p:spPr bwMode="auto">
              <a:xfrm flipH="1" flipV="1">
                <a:off x="100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3" name="Line 123"/>
              <p:cNvSpPr>
                <a:spLocks noChangeShapeType="1"/>
              </p:cNvSpPr>
              <p:nvPr/>
            </p:nvSpPr>
            <p:spPr bwMode="auto">
              <a:xfrm flipH="1">
                <a:off x="125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4" name="Line 124"/>
              <p:cNvSpPr>
                <a:spLocks noChangeShapeType="1"/>
              </p:cNvSpPr>
              <p:nvPr/>
            </p:nvSpPr>
            <p:spPr bwMode="auto">
              <a:xfrm flipH="1">
                <a:off x="174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5" name="Line 125"/>
              <p:cNvSpPr>
                <a:spLocks noChangeShapeType="1"/>
              </p:cNvSpPr>
              <p:nvPr/>
            </p:nvSpPr>
            <p:spPr bwMode="auto">
              <a:xfrm flipV="1">
                <a:off x="1259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6" name="Line 126"/>
              <p:cNvSpPr>
                <a:spLocks noChangeShapeType="1"/>
              </p:cNvSpPr>
              <p:nvPr/>
            </p:nvSpPr>
            <p:spPr bwMode="auto">
              <a:xfrm flipV="1">
                <a:off x="1753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7" name="Line 127"/>
              <p:cNvSpPr>
                <a:spLocks noChangeShapeType="1"/>
              </p:cNvSpPr>
              <p:nvPr/>
            </p:nvSpPr>
            <p:spPr bwMode="auto">
              <a:xfrm flipH="1" flipV="1">
                <a:off x="151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8" name="Line 128"/>
              <p:cNvSpPr>
                <a:spLocks noChangeShapeType="1"/>
              </p:cNvSpPr>
              <p:nvPr/>
            </p:nvSpPr>
            <p:spPr bwMode="auto">
              <a:xfrm flipH="1" flipV="1">
                <a:off x="1997" y="2194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129"/>
              <p:cNvGrpSpPr>
                <a:grpSpLocks/>
              </p:cNvGrpSpPr>
              <p:nvPr/>
            </p:nvGrpSpPr>
            <p:grpSpPr bwMode="auto">
              <a:xfrm>
                <a:off x="388" y="1192"/>
                <a:ext cx="316" cy="1371"/>
                <a:chOff x="388" y="1192"/>
                <a:chExt cx="316" cy="1371"/>
              </a:xfrm>
            </p:grpSpPr>
            <p:sp>
              <p:nvSpPr>
                <p:cNvPr id="245890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8" y="1192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245891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8" y="1748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245892" name="Rectangle 132"/>
                <p:cNvSpPr>
                  <a:spLocks noChangeArrowheads="1"/>
                </p:cNvSpPr>
                <p:nvPr/>
              </p:nvSpPr>
              <p:spPr bwMode="auto">
                <a:xfrm>
                  <a:off x="391" y="2236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2358" y="1231"/>
                <a:ext cx="257" cy="1332"/>
                <a:chOff x="418" y="1211"/>
                <a:chExt cx="257" cy="1332"/>
              </a:xfrm>
            </p:grpSpPr>
            <p:sp>
              <p:nvSpPr>
                <p:cNvPr id="24589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18" y="1211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24589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18" y="1767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245896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1" y="2255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</p:grpSp>
        <p:sp>
          <p:nvSpPr>
            <p:cNvPr id="245897" name="Line 137"/>
            <p:cNvSpPr>
              <a:spLocks noChangeShapeType="1"/>
            </p:cNvSpPr>
            <p:nvPr/>
          </p:nvSpPr>
          <p:spPr bwMode="auto">
            <a:xfrm>
              <a:off x="1012" y="1111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8" name="Line 138"/>
            <p:cNvSpPr>
              <a:spLocks noChangeShapeType="1"/>
            </p:cNvSpPr>
            <p:nvPr/>
          </p:nvSpPr>
          <p:spPr bwMode="auto">
            <a:xfrm>
              <a:off x="1001" y="1632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9" name="Line 139"/>
            <p:cNvSpPr>
              <a:spLocks noChangeShapeType="1"/>
            </p:cNvSpPr>
            <p:nvPr/>
          </p:nvSpPr>
          <p:spPr bwMode="auto">
            <a:xfrm>
              <a:off x="1001" y="2166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900" name="Rectangle 140"/>
          <p:cNvSpPr>
            <a:spLocks noChangeArrowheads="1"/>
          </p:cNvSpPr>
          <p:nvPr/>
        </p:nvSpPr>
        <p:spPr bwMode="auto">
          <a:xfrm>
            <a:off x="2667000" y="4724400"/>
            <a:ext cx="386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non-intersecting sets</a:t>
            </a:r>
            <a:r>
              <a:rPr lang="en-US"/>
              <a:t> of</a:t>
            </a:r>
          </a:p>
          <a:p>
            <a:pPr algn="l"/>
            <a:r>
              <a:rPr lang="en-US"/>
              <a:t>paths from </a:t>
            </a:r>
            <a:r>
              <a:rPr lang="en-US">
                <a:solidFill>
                  <a:schemeClr val="hlink"/>
                </a:solidFill>
              </a:rPr>
              <a:t>s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</a:t>
            </a:r>
            <a:r>
              <a:rPr lang="en-US"/>
              <a:t>  to  </a:t>
            </a:r>
            <a:r>
              <a:rPr lang="en-US">
                <a:solidFill>
                  <a:schemeClr val="hlink"/>
                </a:solidFill>
              </a:rPr>
              <a:t>t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245901" name="Line 141"/>
          <p:cNvSpPr>
            <a:spLocks noChangeShapeType="1"/>
          </p:cNvSpPr>
          <p:nvPr/>
        </p:nvSpPr>
        <p:spPr bwMode="auto">
          <a:xfrm flipH="1" flipV="1">
            <a:off x="2224087" y="4167188"/>
            <a:ext cx="442913" cy="1166813"/>
          </a:xfrm>
          <a:prstGeom prst="line">
            <a:avLst/>
          </a:prstGeom>
          <a:noFill/>
          <a:ln w="857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854950" y="5574368"/>
            <a:ext cx="7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8000"/>
                </a:solidFill>
              </a:rPr>
              <a:t>[R.]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68091" name="Rectangle 155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68092" name="Rectangle 156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</a:t>
            </a:r>
            <a:r>
              <a:rPr lang="en-US">
                <a:solidFill>
                  <a:schemeClr val="hlink"/>
                </a:solidFill>
              </a:rPr>
              <a:t>s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</a:t>
            </a:r>
            <a:r>
              <a:rPr lang="en-US"/>
              <a:t>  to  </a:t>
            </a:r>
            <a:r>
              <a:rPr lang="en-US">
                <a:solidFill>
                  <a:schemeClr val="hlink"/>
                </a:solidFill>
              </a:rPr>
              <a:t>t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j</a:t>
            </a:r>
            <a:r>
              <a:rPr lang="en-US">
                <a:solidFill>
                  <a:schemeClr val="hlink"/>
                </a:solidFill>
              </a:rPr>
              <a:t> .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15950" y="1541463"/>
            <a:ext cx="3535363" cy="2590800"/>
            <a:chOff x="388" y="971"/>
            <a:chExt cx="2227" cy="1632"/>
          </a:xfrm>
        </p:grpSpPr>
        <p:grpSp>
          <p:nvGrpSpPr>
            <p:cNvPr id="3" name="Group 157"/>
            <p:cNvGrpSpPr>
              <a:grpSpLocks/>
            </p:cNvGrpSpPr>
            <p:nvPr/>
          </p:nvGrpSpPr>
          <p:grpSpPr bwMode="auto">
            <a:xfrm>
              <a:off x="388" y="971"/>
              <a:ext cx="2227" cy="1632"/>
              <a:chOff x="388" y="971"/>
              <a:chExt cx="2227" cy="1632"/>
            </a:xfrm>
          </p:grpSpPr>
          <p:sp>
            <p:nvSpPr>
              <p:cNvPr id="168002" name="Rectangle 66"/>
              <p:cNvSpPr>
                <a:spLocks noChangeArrowheads="1"/>
              </p:cNvSpPr>
              <p:nvPr/>
            </p:nvSpPr>
            <p:spPr bwMode="auto">
              <a:xfrm>
                <a:off x="765" y="971"/>
                <a:ext cx="1497" cy="163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5" name="Oval 59"/>
              <p:cNvSpPr>
                <a:spLocks noChangeArrowheads="1"/>
              </p:cNvSpPr>
              <p:nvPr/>
            </p:nvSpPr>
            <p:spPr bwMode="auto">
              <a:xfrm>
                <a:off x="720" y="1320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8" name="Oval 62"/>
              <p:cNvSpPr>
                <a:spLocks noChangeArrowheads="1"/>
              </p:cNvSpPr>
              <p:nvPr/>
            </p:nvSpPr>
            <p:spPr bwMode="auto">
              <a:xfrm>
                <a:off x="2186" y="2386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9" name="Oval 63"/>
              <p:cNvSpPr>
                <a:spLocks noChangeArrowheads="1"/>
              </p:cNvSpPr>
              <p:nvPr/>
            </p:nvSpPr>
            <p:spPr bwMode="auto">
              <a:xfrm>
                <a:off x="2186" y="1838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0" name="Oval 64"/>
              <p:cNvSpPr>
                <a:spLocks noChangeArrowheads="1"/>
              </p:cNvSpPr>
              <p:nvPr/>
            </p:nvSpPr>
            <p:spPr bwMode="auto">
              <a:xfrm>
                <a:off x="2188" y="1312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3" name="Line 67"/>
              <p:cNvSpPr>
                <a:spLocks noChangeShapeType="1"/>
              </p:cNvSpPr>
              <p:nvPr/>
            </p:nvSpPr>
            <p:spPr bwMode="auto">
              <a:xfrm flipV="1">
                <a:off x="765" y="111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4" name="Line 68"/>
              <p:cNvSpPr>
                <a:spLocks noChangeShapeType="1"/>
              </p:cNvSpPr>
              <p:nvPr/>
            </p:nvSpPr>
            <p:spPr bwMode="auto">
              <a:xfrm flipH="1">
                <a:off x="765" y="1388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5" name="Line 69"/>
              <p:cNvSpPr>
                <a:spLocks noChangeShapeType="1"/>
              </p:cNvSpPr>
              <p:nvPr/>
            </p:nvSpPr>
            <p:spPr bwMode="auto">
              <a:xfrm flipH="1" flipV="1">
                <a:off x="781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6" name="Line 70"/>
              <p:cNvSpPr>
                <a:spLocks noChangeShapeType="1"/>
              </p:cNvSpPr>
              <p:nvPr/>
            </p:nvSpPr>
            <p:spPr bwMode="auto">
              <a:xfrm flipH="1" flipV="1">
                <a:off x="101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7" name="Line 71"/>
              <p:cNvSpPr>
                <a:spLocks noChangeShapeType="1"/>
              </p:cNvSpPr>
              <p:nvPr/>
            </p:nvSpPr>
            <p:spPr bwMode="auto">
              <a:xfrm flipH="1">
                <a:off x="126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8" name="Line 72"/>
              <p:cNvSpPr>
                <a:spLocks noChangeShapeType="1"/>
              </p:cNvSpPr>
              <p:nvPr/>
            </p:nvSpPr>
            <p:spPr bwMode="auto">
              <a:xfrm flipH="1">
                <a:off x="175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9" name="Line 73"/>
              <p:cNvSpPr>
                <a:spLocks noChangeShapeType="1"/>
              </p:cNvSpPr>
              <p:nvPr/>
            </p:nvSpPr>
            <p:spPr bwMode="auto">
              <a:xfrm flipV="1">
                <a:off x="1020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0" name="Line 74"/>
              <p:cNvSpPr>
                <a:spLocks noChangeShapeType="1"/>
              </p:cNvSpPr>
              <p:nvPr/>
            </p:nvSpPr>
            <p:spPr bwMode="auto">
              <a:xfrm flipV="1">
                <a:off x="1514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1" name="Line 75"/>
              <p:cNvSpPr>
                <a:spLocks noChangeShapeType="1"/>
              </p:cNvSpPr>
              <p:nvPr/>
            </p:nvSpPr>
            <p:spPr bwMode="auto">
              <a:xfrm flipV="1">
                <a:off x="2008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2" name="Line 76"/>
              <p:cNvSpPr>
                <a:spLocks noChangeShapeType="1"/>
              </p:cNvSpPr>
              <p:nvPr/>
            </p:nvSpPr>
            <p:spPr bwMode="auto">
              <a:xfrm flipV="1">
                <a:off x="1267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3" name="Line 77"/>
              <p:cNvSpPr>
                <a:spLocks noChangeShapeType="1"/>
              </p:cNvSpPr>
              <p:nvPr/>
            </p:nvSpPr>
            <p:spPr bwMode="auto">
              <a:xfrm flipV="1">
                <a:off x="1761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4" name="Line 78"/>
              <p:cNvSpPr>
                <a:spLocks noChangeShapeType="1"/>
              </p:cNvSpPr>
              <p:nvPr/>
            </p:nvSpPr>
            <p:spPr bwMode="auto">
              <a:xfrm flipH="1" flipV="1">
                <a:off x="1259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5" name="Line 79"/>
              <p:cNvSpPr>
                <a:spLocks noChangeShapeType="1"/>
              </p:cNvSpPr>
              <p:nvPr/>
            </p:nvSpPr>
            <p:spPr bwMode="auto">
              <a:xfrm flipH="1" flipV="1">
                <a:off x="152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6" name="Line 80"/>
              <p:cNvSpPr>
                <a:spLocks noChangeShapeType="1"/>
              </p:cNvSpPr>
              <p:nvPr/>
            </p:nvSpPr>
            <p:spPr bwMode="auto">
              <a:xfrm flipH="1" flipV="1">
                <a:off x="2005" y="1120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7" name="Line 81"/>
              <p:cNvSpPr>
                <a:spLocks noChangeShapeType="1"/>
              </p:cNvSpPr>
              <p:nvPr/>
            </p:nvSpPr>
            <p:spPr bwMode="auto">
              <a:xfrm flipH="1" flipV="1">
                <a:off x="1757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8" name="Oval 82"/>
              <p:cNvSpPr>
                <a:spLocks noChangeArrowheads="1"/>
              </p:cNvSpPr>
              <p:nvPr/>
            </p:nvSpPr>
            <p:spPr bwMode="auto">
              <a:xfrm>
                <a:off x="712" y="1837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9" name="Line 83"/>
              <p:cNvSpPr>
                <a:spLocks noChangeShapeType="1"/>
              </p:cNvSpPr>
              <p:nvPr/>
            </p:nvSpPr>
            <p:spPr bwMode="auto">
              <a:xfrm flipV="1">
                <a:off x="765" y="165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0" name="Line 84"/>
              <p:cNvSpPr>
                <a:spLocks noChangeShapeType="1"/>
              </p:cNvSpPr>
              <p:nvPr/>
            </p:nvSpPr>
            <p:spPr bwMode="auto">
              <a:xfrm flipH="1">
                <a:off x="757" y="1905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1" name="Line 85"/>
              <p:cNvSpPr>
                <a:spLocks noChangeShapeType="1"/>
              </p:cNvSpPr>
              <p:nvPr/>
            </p:nvSpPr>
            <p:spPr bwMode="auto">
              <a:xfrm flipH="1" flipV="1">
                <a:off x="773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2" name="Line 86"/>
              <p:cNvSpPr>
                <a:spLocks noChangeShapeType="1"/>
              </p:cNvSpPr>
              <p:nvPr/>
            </p:nvSpPr>
            <p:spPr bwMode="auto">
              <a:xfrm flipH="1" flipV="1">
                <a:off x="100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3" name="Line 87"/>
              <p:cNvSpPr>
                <a:spLocks noChangeShapeType="1"/>
              </p:cNvSpPr>
              <p:nvPr/>
            </p:nvSpPr>
            <p:spPr bwMode="auto">
              <a:xfrm flipH="1">
                <a:off x="125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4" name="Line 88"/>
              <p:cNvSpPr>
                <a:spLocks noChangeShapeType="1"/>
              </p:cNvSpPr>
              <p:nvPr/>
            </p:nvSpPr>
            <p:spPr bwMode="auto">
              <a:xfrm flipH="1">
                <a:off x="174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5" name="Line 89"/>
              <p:cNvSpPr>
                <a:spLocks noChangeShapeType="1"/>
              </p:cNvSpPr>
              <p:nvPr/>
            </p:nvSpPr>
            <p:spPr bwMode="auto">
              <a:xfrm flipV="1">
                <a:off x="1012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6" name="Line 90"/>
              <p:cNvSpPr>
                <a:spLocks noChangeShapeType="1"/>
              </p:cNvSpPr>
              <p:nvPr/>
            </p:nvSpPr>
            <p:spPr bwMode="auto">
              <a:xfrm flipV="1">
                <a:off x="1506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7" name="Line 91"/>
              <p:cNvSpPr>
                <a:spLocks noChangeShapeType="1"/>
              </p:cNvSpPr>
              <p:nvPr/>
            </p:nvSpPr>
            <p:spPr bwMode="auto">
              <a:xfrm flipV="1">
                <a:off x="2000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8" name="Line 92"/>
              <p:cNvSpPr>
                <a:spLocks noChangeShapeType="1"/>
              </p:cNvSpPr>
              <p:nvPr/>
            </p:nvSpPr>
            <p:spPr bwMode="auto">
              <a:xfrm flipV="1">
                <a:off x="1259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9" name="Line 93"/>
              <p:cNvSpPr>
                <a:spLocks noChangeShapeType="1"/>
              </p:cNvSpPr>
              <p:nvPr/>
            </p:nvSpPr>
            <p:spPr bwMode="auto">
              <a:xfrm flipV="1">
                <a:off x="1753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0" name="Line 94"/>
              <p:cNvSpPr>
                <a:spLocks noChangeShapeType="1"/>
              </p:cNvSpPr>
              <p:nvPr/>
            </p:nvSpPr>
            <p:spPr bwMode="auto">
              <a:xfrm flipH="1" flipV="1">
                <a:off x="1251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1" name="Line 95"/>
              <p:cNvSpPr>
                <a:spLocks noChangeShapeType="1"/>
              </p:cNvSpPr>
              <p:nvPr/>
            </p:nvSpPr>
            <p:spPr bwMode="auto">
              <a:xfrm flipH="1" flipV="1">
                <a:off x="151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2" name="Line 96"/>
              <p:cNvSpPr>
                <a:spLocks noChangeShapeType="1"/>
              </p:cNvSpPr>
              <p:nvPr/>
            </p:nvSpPr>
            <p:spPr bwMode="auto">
              <a:xfrm flipH="1" flipV="1">
                <a:off x="1997" y="1637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3" name="Line 97"/>
              <p:cNvSpPr>
                <a:spLocks noChangeShapeType="1"/>
              </p:cNvSpPr>
              <p:nvPr/>
            </p:nvSpPr>
            <p:spPr bwMode="auto">
              <a:xfrm flipH="1" flipV="1">
                <a:off x="1749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6" name="Oval 130"/>
              <p:cNvSpPr>
                <a:spLocks noChangeArrowheads="1"/>
              </p:cNvSpPr>
              <p:nvPr/>
            </p:nvSpPr>
            <p:spPr bwMode="auto">
              <a:xfrm>
                <a:off x="712" y="2394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7" name="Line 131"/>
              <p:cNvSpPr>
                <a:spLocks noChangeShapeType="1"/>
              </p:cNvSpPr>
              <p:nvPr/>
            </p:nvSpPr>
            <p:spPr bwMode="auto">
              <a:xfrm flipV="1">
                <a:off x="757" y="2193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8" name="Line 132"/>
              <p:cNvSpPr>
                <a:spLocks noChangeShapeType="1"/>
              </p:cNvSpPr>
              <p:nvPr/>
            </p:nvSpPr>
            <p:spPr bwMode="auto">
              <a:xfrm flipH="1" flipV="1">
                <a:off x="757" y="2454"/>
                <a:ext cx="502" cy="8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0" name="Line 134"/>
              <p:cNvSpPr>
                <a:spLocks noChangeShapeType="1"/>
              </p:cNvSpPr>
              <p:nvPr/>
            </p:nvSpPr>
            <p:spPr bwMode="auto">
              <a:xfrm flipH="1" flipV="1">
                <a:off x="100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1" name="Line 135"/>
              <p:cNvSpPr>
                <a:spLocks noChangeShapeType="1"/>
              </p:cNvSpPr>
              <p:nvPr/>
            </p:nvSpPr>
            <p:spPr bwMode="auto">
              <a:xfrm flipH="1">
                <a:off x="125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2" name="Line 136"/>
              <p:cNvSpPr>
                <a:spLocks noChangeShapeType="1"/>
              </p:cNvSpPr>
              <p:nvPr/>
            </p:nvSpPr>
            <p:spPr bwMode="auto">
              <a:xfrm flipH="1">
                <a:off x="174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6" name="Line 140"/>
              <p:cNvSpPr>
                <a:spLocks noChangeShapeType="1"/>
              </p:cNvSpPr>
              <p:nvPr/>
            </p:nvSpPr>
            <p:spPr bwMode="auto">
              <a:xfrm flipV="1">
                <a:off x="1259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7" name="Line 141"/>
              <p:cNvSpPr>
                <a:spLocks noChangeShapeType="1"/>
              </p:cNvSpPr>
              <p:nvPr/>
            </p:nvSpPr>
            <p:spPr bwMode="auto">
              <a:xfrm flipV="1">
                <a:off x="1753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9" name="Line 143"/>
              <p:cNvSpPr>
                <a:spLocks noChangeShapeType="1"/>
              </p:cNvSpPr>
              <p:nvPr/>
            </p:nvSpPr>
            <p:spPr bwMode="auto">
              <a:xfrm flipH="1" flipV="1">
                <a:off x="151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80" name="Line 144"/>
              <p:cNvSpPr>
                <a:spLocks noChangeShapeType="1"/>
              </p:cNvSpPr>
              <p:nvPr/>
            </p:nvSpPr>
            <p:spPr bwMode="auto">
              <a:xfrm flipH="1" flipV="1">
                <a:off x="1997" y="2194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49"/>
              <p:cNvGrpSpPr>
                <a:grpSpLocks/>
              </p:cNvGrpSpPr>
              <p:nvPr/>
            </p:nvGrpSpPr>
            <p:grpSpPr bwMode="auto">
              <a:xfrm>
                <a:off x="388" y="1192"/>
                <a:ext cx="316" cy="1371"/>
                <a:chOff x="388" y="1192"/>
                <a:chExt cx="316" cy="1371"/>
              </a:xfrm>
            </p:grpSpPr>
            <p:sp>
              <p:nvSpPr>
                <p:cNvPr id="168082" name="Rectangle 146"/>
                <p:cNvSpPr>
                  <a:spLocks noChangeArrowheads="1"/>
                </p:cNvSpPr>
                <p:nvPr/>
              </p:nvSpPr>
              <p:spPr bwMode="auto">
                <a:xfrm>
                  <a:off x="388" y="1192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168083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8" y="1748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1680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391" y="2236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  <p:grpSp>
            <p:nvGrpSpPr>
              <p:cNvPr id="5" name="Group 150"/>
              <p:cNvGrpSpPr>
                <a:grpSpLocks/>
              </p:cNvGrpSpPr>
              <p:nvPr/>
            </p:nvGrpSpPr>
            <p:grpSpPr bwMode="auto">
              <a:xfrm>
                <a:off x="2358" y="1231"/>
                <a:ext cx="257" cy="1332"/>
                <a:chOff x="418" y="1211"/>
                <a:chExt cx="257" cy="1332"/>
              </a:xfrm>
            </p:grpSpPr>
            <p:sp>
              <p:nvSpPr>
                <p:cNvPr id="168087" name="Rectangle 151"/>
                <p:cNvSpPr>
                  <a:spLocks noChangeArrowheads="1"/>
                </p:cNvSpPr>
                <p:nvPr/>
              </p:nvSpPr>
              <p:spPr bwMode="auto">
                <a:xfrm>
                  <a:off x="418" y="1211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168088" name="Rectangle 152"/>
                <p:cNvSpPr>
                  <a:spLocks noChangeArrowheads="1"/>
                </p:cNvSpPr>
                <p:nvPr/>
              </p:nvSpPr>
              <p:spPr bwMode="auto">
                <a:xfrm>
                  <a:off x="418" y="1767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168089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1" y="2255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</p:grpSp>
        <p:sp>
          <p:nvSpPr>
            <p:cNvPr id="168094" name="Line 158"/>
            <p:cNvSpPr>
              <a:spLocks noChangeShapeType="1"/>
            </p:cNvSpPr>
            <p:nvPr/>
          </p:nvSpPr>
          <p:spPr bwMode="auto">
            <a:xfrm>
              <a:off x="1012" y="1111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95" name="Line 159"/>
            <p:cNvSpPr>
              <a:spLocks noChangeShapeType="1"/>
            </p:cNvSpPr>
            <p:nvPr/>
          </p:nvSpPr>
          <p:spPr bwMode="auto">
            <a:xfrm>
              <a:off x="1001" y="1632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96" name="Line 160"/>
            <p:cNvSpPr>
              <a:spLocks noChangeShapeType="1"/>
            </p:cNvSpPr>
            <p:nvPr/>
          </p:nvSpPr>
          <p:spPr bwMode="auto">
            <a:xfrm>
              <a:off x="1001" y="2166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7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9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8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9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1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2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3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4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5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6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7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8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9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0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1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2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0034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s</a:t>
              </a:r>
              <a:r>
                <a:rPr lang="en-US" baseline="-25000">
                  <a:solidFill>
                    <a:schemeClr val="hlink"/>
                  </a:solidFill>
                </a:rPr>
                <a:t>1</a:t>
              </a:r>
              <a:endParaRPr lang="en-US"/>
            </a:p>
          </p:txBody>
        </p:sp>
        <p:sp>
          <p:nvSpPr>
            <p:cNvPr id="170035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0036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028281" y="1781176"/>
            <a:ext cx="407988" cy="2114550"/>
            <a:chOff x="418" y="1211"/>
            <a:chExt cx="257" cy="1332"/>
          </a:xfrm>
        </p:grpSpPr>
        <p:sp>
          <p:nvSpPr>
            <p:cNvPr id="170038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0039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70040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0041" name="Rectangle 57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  <p:sp>
        <p:nvSpPr>
          <p:cNvPr id="170042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0043" name="Rectangle 59"/>
          <p:cNvSpPr>
            <a:spLocks noChangeArrowheads="1"/>
          </p:cNvSpPr>
          <p:nvPr/>
        </p:nvSpPr>
        <p:spPr bwMode="auto">
          <a:xfrm>
            <a:off x="1295400" y="1295400"/>
            <a:ext cx="2936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</a:t>
            </a:r>
            <a:r>
              <a:rPr lang="en-US" sz="2000">
                <a:solidFill>
                  <a:schemeClr val="hlink"/>
                </a:solidFill>
              </a:rPr>
              <a:t>1         4         16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1        3         12       52   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1         5        24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1         7         40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1         9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                   1          10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0044" name="Rectangle 60"/>
          <p:cNvSpPr>
            <a:spLocks noChangeArrowheads="1"/>
          </p:cNvSpPr>
          <p:nvPr/>
        </p:nvSpPr>
        <p:spPr bwMode="auto">
          <a:xfrm>
            <a:off x="3336925" y="4752975"/>
            <a:ext cx="1630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40 10</a:t>
            </a:r>
          </a:p>
          <a:p>
            <a:pPr marL="457200" indent="-457200" algn="l">
              <a:buFont typeface="Arial" charset="0"/>
              <a:buAutoNum type="arabicPlain" startAt="52"/>
            </a:pPr>
            <a:endParaRPr lang="en-US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0046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7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8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9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0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1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2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3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4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5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6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7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8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9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0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1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2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3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4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5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6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7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8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9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0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1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2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3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4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5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6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7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8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9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0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1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2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3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4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5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6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7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8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9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0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1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2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3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4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5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6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04255" y="2533165"/>
            <a:ext cx="4432168" cy="3163975"/>
            <a:chOff x="2504255" y="2533165"/>
            <a:chExt cx="4432168" cy="3163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533165"/>
              <a:ext cx="3886200" cy="2640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2819400" y="4419600"/>
              <a:ext cx="3108377" cy="7536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Parallelogram 29"/>
            <p:cNvSpPr/>
            <p:nvPr/>
          </p:nvSpPr>
          <p:spPr bwMode="auto">
            <a:xfrm rot="19981516">
              <a:off x="5750185" y="4137315"/>
              <a:ext cx="565928" cy="1116048"/>
            </a:xfrm>
            <a:prstGeom prst="parallelogram">
              <a:avLst>
                <a:gd name="adj" fmla="val 11340"/>
              </a:avLst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Diamond 30"/>
            <p:cNvSpPr/>
            <p:nvPr/>
          </p:nvSpPr>
          <p:spPr bwMode="auto">
            <a:xfrm>
              <a:off x="2971800" y="4191000"/>
              <a:ext cx="914400" cy="117601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 rot="1791748">
              <a:off x="2504255" y="2591428"/>
              <a:ext cx="384365" cy="1057134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Parallelogram 32"/>
            <p:cNvSpPr/>
            <p:nvPr/>
          </p:nvSpPr>
          <p:spPr bwMode="auto">
            <a:xfrm rot="19581052" flipH="1">
              <a:off x="6345936" y="3039442"/>
              <a:ext cx="384365" cy="1625535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Parallelogram 33"/>
            <p:cNvSpPr/>
            <p:nvPr/>
          </p:nvSpPr>
          <p:spPr bwMode="auto">
            <a:xfrm rot="14890048">
              <a:off x="2230576" y="4405207"/>
              <a:ext cx="2057398" cy="526467"/>
            </a:xfrm>
            <a:prstGeom prst="parallelogram">
              <a:avLst>
                <a:gd name="adj" fmla="val 186332"/>
              </a:avLst>
            </a:prstGeom>
            <a:solidFill>
              <a:srgbClr val="FFFFFF">
                <a:alpha val="87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 bwMode="auto">
            <a:xfrm rot="18982912">
              <a:off x="4394267" y="3634431"/>
              <a:ext cx="2542156" cy="1403713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2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760" y="1666220"/>
            <a:ext cx="1371600" cy="149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6995" y="166622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0616" y="123533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35333"/>
            <a:ext cx="5692960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How many ways are there to </a:t>
            </a:r>
          </a:p>
          <a:p>
            <a:pPr algn="l"/>
            <a:r>
              <a:rPr lang="en-US" dirty="0" smtClean="0"/>
              <a:t>build a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 with 1 </a:t>
            </a:r>
            <a:r>
              <a:rPr lang="en-US" dirty="0" err="1" smtClean="0"/>
              <a:t>x</a:t>
            </a:r>
            <a:r>
              <a:rPr lang="en-US" dirty="0" smtClean="0"/>
              <a:t> 2 bricks?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4216" y="4843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605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1691041" y="2910239"/>
            <a:ext cx="1853682" cy="1165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6200000" flipH="1">
            <a:off x="5256380" y="2872139"/>
            <a:ext cx="1853682" cy="124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200401" y="2565918"/>
            <a:ext cx="23621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35360" y="4419600"/>
          <a:ext cx="4715256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07"/>
                <a:gridCol w="589407"/>
                <a:gridCol w="589407"/>
                <a:gridCol w="589407"/>
                <a:gridCol w="589407"/>
                <a:gridCol w="589407"/>
                <a:gridCol w="589407"/>
                <a:gridCol w="589407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035360" y="4419600"/>
            <a:ext cx="555440" cy="11430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29200" y="4419600"/>
            <a:ext cx="555440" cy="11430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9080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9080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8464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1000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8464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8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6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5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6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7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8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9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0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1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2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3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4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5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6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7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8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9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0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2082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2083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s</a:t>
              </a:r>
              <a:r>
                <a:rPr lang="en-US" baseline="-25000">
                  <a:solidFill>
                    <a:srgbClr val="FF00FF"/>
                  </a:solidFill>
                </a:rPr>
                <a:t>2</a:t>
              </a:r>
              <a:endParaRPr lang="en-US"/>
            </a:p>
          </p:txBody>
        </p:sp>
        <p:sp>
          <p:nvSpPr>
            <p:cNvPr id="172084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021929" y="1858963"/>
            <a:ext cx="407988" cy="2114550"/>
            <a:chOff x="418" y="1211"/>
            <a:chExt cx="257" cy="1332"/>
          </a:xfrm>
        </p:grpSpPr>
        <p:sp>
          <p:nvSpPr>
            <p:cNvPr id="172086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2087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2088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2090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2091" name="Rectangle 59"/>
          <p:cNvSpPr>
            <a:spLocks noChangeArrowheads="1"/>
          </p:cNvSpPr>
          <p:nvPr/>
        </p:nvSpPr>
        <p:spPr bwMode="auto">
          <a:xfrm>
            <a:off x="1308100" y="1333500"/>
            <a:ext cx="29368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         </a:t>
            </a:r>
            <a:r>
              <a:rPr lang="en-US" sz="2000">
                <a:solidFill>
                  <a:srgbClr val="FF00FF"/>
                </a:solidFill>
              </a:rPr>
              <a:t>1          8</a:t>
            </a:r>
            <a:endParaRPr lang="en-US">
              <a:solidFill>
                <a:srgbClr val="FF00FF"/>
              </a:solidFill>
            </a:endParaRPr>
          </a:p>
          <a:p>
            <a:pPr algn="l"/>
            <a:r>
              <a:rPr lang="en-US">
                <a:solidFill>
                  <a:srgbClr val="FF00FF"/>
                </a:solidFill>
              </a:rPr>
              <a:t>       </a:t>
            </a:r>
            <a:r>
              <a:rPr lang="en-US" sz="2000">
                <a:solidFill>
                  <a:srgbClr val="FF00FF"/>
                </a:solidFill>
              </a:rPr>
              <a:t>1          7         40</a:t>
            </a:r>
            <a:endParaRPr lang="en-US">
              <a:solidFill>
                <a:srgbClr val="FF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>
                <a:solidFill>
                  <a:srgbClr val="FF00FF"/>
                </a:solidFill>
              </a:rPr>
              <a:t>  </a:t>
            </a:r>
            <a:r>
              <a:rPr lang="en-US" sz="2000">
                <a:solidFill>
                  <a:srgbClr val="FF00FF"/>
                </a:solidFill>
              </a:rPr>
              <a:t>1          5          25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00FF"/>
                </a:solidFill>
              </a:rPr>
              <a:t>0         3        13       62   </a:t>
            </a:r>
          </a:p>
          <a:p>
            <a:pPr algn="l"/>
            <a:r>
              <a:rPr lang="en-US" sz="2000">
                <a:solidFill>
                  <a:srgbClr val="FF00FF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rgbClr val="FF00FF"/>
                </a:solidFill>
              </a:rPr>
              <a:t>    1         5        24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00FF"/>
                </a:solidFill>
              </a:rPr>
              <a:t>          1         6         30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        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2092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00FF"/>
                </a:solidFill>
              </a:rPr>
              <a:t>40  62  30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2094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5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6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7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8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9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0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1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2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3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4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5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6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7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8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9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0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1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2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3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4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5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6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7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8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9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0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1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2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3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4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5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6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7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8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9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0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1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2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3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4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5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6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7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8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9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0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1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2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3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4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2145" name="Rectangle 11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1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3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6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7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8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9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0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1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2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3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4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5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6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7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8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4130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4131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4132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8000"/>
                  </a:solidFill>
                </a:rPr>
                <a:t>s</a:t>
              </a:r>
              <a:r>
                <a:rPr lang="en-US" baseline="-25000">
                  <a:solidFill>
                    <a:srgbClr val="FF8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146550" y="1827213"/>
            <a:ext cx="407988" cy="2114550"/>
            <a:chOff x="418" y="1211"/>
            <a:chExt cx="257" cy="1332"/>
          </a:xfrm>
        </p:grpSpPr>
        <p:sp>
          <p:nvSpPr>
            <p:cNvPr id="174134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4135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4136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4138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4139" name="Rectangle 59"/>
          <p:cNvSpPr>
            <a:spLocks noChangeArrowheads="1"/>
          </p:cNvSpPr>
          <p:nvPr/>
        </p:nvSpPr>
        <p:spPr bwMode="auto">
          <a:xfrm>
            <a:off x="1352550" y="1292225"/>
            <a:ext cx="293687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                </a:t>
            </a:r>
            <a:r>
              <a:rPr lang="en-US" sz="2000">
                <a:solidFill>
                  <a:srgbClr val="FF8000"/>
                </a:solidFill>
              </a:rPr>
              <a:t>1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        </a:t>
            </a:r>
            <a:r>
              <a:rPr lang="en-US" sz="2000">
                <a:solidFill>
                  <a:srgbClr val="FF8000"/>
                </a:solidFill>
              </a:rPr>
              <a:t>1          10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    </a:t>
            </a:r>
            <a:r>
              <a:rPr lang="en-US" sz="2000">
                <a:solidFill>
                  <a:srgbClr val="FF8000"/>
                </a:solidFill>
              </a:rPr>
              <a:t>1         8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</a:t>
            </a:r>
            <a:r>
              <a:rPr lang="en-US" sz="2000">
                <a:solidFill>
                  <a:srgbClr val="FF8000"/>
                </a:solidFill>
              </a:rPr>
              <a:t>1          6         30</a:t>
            </a:r>
            <a:endParaRPr lang="en-US">
              <a:solidFill>
                <a:srgbClr val="FF8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>
                <a:solidFill>
                  <a:srgbClr val="FF8000"/>
                </a:solidFill>
              </a:rPr>
              <a:t>  </a:t>
            </a:r>
            <a:r>
              <a:rPr lang="en-US" sz="2000">
                <a:solidFill>
                  <a:srgbClr val="FF8000"/>
                </a:solidFill>
              </a:rPr>
              <a:t>1          4         16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8000"/>
                </a:solidFill>
              </a:rPr>
              <a:t>0         2        6         22   </a:t>
            </a:r>
          </a:p>
          <a:p>
            <a:pPr algn="l"/>
            <a:r>
              <a:rPr lang="en-US" sz="2000">
                <a:solidFill>
                  <a:srgbClr val="FF8000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        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4140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AutoNum type="arabicPlain" startAt="40"/>
            </a:pPr>
            <a:r>
              <a:rPr lang="en-US">
                <a:solidFill>
                  <a:srgbClr val="FF00FF"/>
                </a:solidFill>
              </a:rPr>
              <a:t> 62  30</a:t>
            </a:r>
            <a:endParaRPr lang="en-US">
              <a:solidFill>
                <a:schemeClr val="hlink"/>
              </a:solidFill>
            </a:endParaRP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8000"/>
                </a:solidFill>
              </a:rPr>
              <a:t>10  30  22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4142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3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4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5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6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7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8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9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0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1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2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3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4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5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6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7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8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9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0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1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2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3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4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5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6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7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8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9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0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1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2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3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4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5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6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7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8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9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0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1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3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4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5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6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7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8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9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0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1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2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93" name="Rectangle 11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6178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6179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6180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79825" y="1968501"/>
            <a:ext cx="407988" cy="2114550"/>
            <a:chOff x="418" y="1211"/>
            <a:chExt cx="257" cy="1332"/>
          </a:xfrm>
        </p:grpSpPr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6184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6186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6188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AutoNum type="arabicPlain" startAt="40"/>
            </a:pPr>
            <a:r>
              <a:rPr lang="en-US">
                <a:solidFill>
                  <a:srgbClr val="FF00FF"/>
                </a:solidFill>
              </a:rPr>
              <a:t> 62  30</a:t>
            </a:r>
            <a:endParaRPr lang="en-US">
              <a:solidFill>
                <a:schemeClr val="hlink"/>
              </a:solidFill>
            </a:endParaRP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8000"/>
                </a:solidFill>
              </a:rPr>
              <a:t>10</a:t>
            </a:r>
            <a:r>
              <a:rPr lang="en-US">
                <a:solidFill>
                  <a:schemeClr val="hlink"/>
                </a:solidFill>
              </a:rPr>
              <a:t>  </a:t>
            </a:r>
            <a:r>
              <a:rPr lang="en-US">
                <a:solidFill>
                  <a:srgbClr val="FF8000"/>
                </a:solidFill>
              </a:rPr>
              <a:t>30  22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6132" name="Oval 4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3" name="Oval 5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4" name="Oval 6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6" name="Line 18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7" name="Line 19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9" name="Line 21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0" name="Line 22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2" name="Line 24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3" name="Line 25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4" name="Line 26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5" name="Line 27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8" name="Line 30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9" name="Line 31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1" name="Line 33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2" name="Line 34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3" name="Line 35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4" name="Line 36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5" name="Line 37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6" name="Line 38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8" name="Line 40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9" name="Line 41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0" name="Line 42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1" name="Line 43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2" name="Line 44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3" name="Line 45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4" name="Line 46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5" name="Line 47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6" name="Line 48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89" name="Line 61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1" name="Line 63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2" name="Line 64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3" name="Line 65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4" name="Line 66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96" name="Line 68"/>
          <p:cNvSpPr>
            <a:spLocks noChangeShapeType="1"/>
          </p:cNvSpPr>
          <p:nvPr/>
        </p:nvSpPr>
        <p:spPr bwMode="auto">
          <a:xfrm>
            <a:off x="3336925" y="4872038"/>
            <a:ext cx="0" cy="1160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8" name="Line 70"/>
          <p:cNvSpPr>
            <a:spLocks noChangeShapeType="1"/>
          </p:cNvSpPr>
          <p:nvPr/>
        </p:nvSpPr>
        <p:spPr bwMode="auto">
          <a:xfrm>
            <a:off x="5102225" y="4872038"/>
            <a:ext cx="0" cy="1160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9" name="Rectangle 71"/>
          <p:cNvSpPr>
            <a:spLocks noChangeArrowheads="1"/>
          </p:cNvSpPr>
          <p:nvPr/>
        </p:nvSpPr>
        <p:spPr bwMode="auto">
          <a:xfrm>
            <a:off x="5245100" y="5143500"/>
            <a:ext cx="157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=</a:t>
            </a:r>
            <a:r>
              <a:rPr lang="en-US"/>
              <a:t>   </a:t>
            </a:r>
            <a:r>
              <a:rPr lang="en-US" b="1">
                <a:solidFill>
                  <a:schemeClr val="hlink"/>
                </a:solidFill>
              </a:rPr>
              <a:t>1728.</a:t>
            </a:r>
          </a:p>
        </p:txBody>
      </p:sp>
      <p:sp>
        <p:nvSpPr>
          <p:cNvPr id="176200" name="Rectangle 72"/>
          <p:cNvSpPr>
            <a:spLocks noChangeArrowheads="1"/>
          </p:cNvSpPr>
          <p:nvPr/>
        </p:nvSpPr>
        <p:spPr bwMode="auto">
          <a:xfrm>
            <a:off x="5735638" y="9144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996633"/>
                </a:solidFill>
              </a:rPr>
              <a:t>[</a:t>
            </a:r>
            <a:r>
              <a:rPr lang="en-US" sz="2400" dirty="0" err="1">
                <a:solidFill>
                  <a:srgbClr val="996633"/>
                </a:solidFill>
              </a:rPr>
              <a:t>Gessel</a:t>
            </a:r>
            <a:r>
              <a:rPr lang="en-US" sz="2400" dirty="0">
                <a:solidFill>
                  <a:srgbClr val="996633"/>
                </a:solidFill>
              </a:rPr>
              <a:t>, </a:t>
            </a:r>
            <a:r>
              <a:rPr lang="en-US" sz="2400" dirty="0" err="1">
                <a:solidFill>
                  <a:srgbClr val="996633"/>
                </a:solidFill>
              </a:rPr>
              <a:t>Viennot</a:t>
            </a:r>
            <a:r>
              <a:rPr lang="en-US" sz="2400" dirty="0">
                <a:solidFill>
                  <a:srgbClr val="996633"/>
                </a:solidFill>
              </a:rPr>
              <a:t>]</a:t>
            </a:r>
          </a:p>
        </p:txBody>
      </p:sp>
      <p:sp>
        <p:nvSpPr>
          <p:cNvPr id="176201" name="Rectangle 7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  <p:sp>
        <p:nvSpPr>
          <p:cNvPr id="176202" name="Rectangle 74"/>
          <p:cNvSpPr>
            <a:spLocks noChangeArrowheads="1"/>
          </p:cNvSpPr>
          <p:nvPr/>
        </p:nvSpPr>
        <p:spPr bwMode="auto">
          <a:xfrm>
            <a:off x="2474913" y="5143500"/>
            <a:ext cx="73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Det</a:t>
            </a:r>
          </a:p>
        </p:txBody>
      </p:sp>
      <p:sp>
        <p:nvSpPr>
          <p:cNvPr id="176204" name="Rectangle 76"/>
          <p:cNvSpPr>
            <a:spLocks noChangeArrowheads="1"/>
          </p:cNvSpPr>
          <p:nvPr/>
        </p:nvSpPr>
        <p:spPr bwMode="auto">
          <a:xfrm>
            <a:off x="1806575" y="6126163"/>
            <a:ext cx="558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the number domino </a:t>
            </a:r>
            <a:r>
              <a:rPr lang="en-US" dirty="0" err="1"/>
              <a:t>tilings</a:t>
            </a:r>
            <a:r>
              <a:rPr lang="en-US" dirty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04" grpId="0"/>
      <p:bldP spid="17620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Proof sketch for two paths: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668463" y="2212975"/>
            <a:ext cx="2014537" cy="1276350"/>
            <a:chOff x="796" y="1394"/>
            <a:chExt cx="1524" cy="1073"/>
          </a:xfrm>
        </p:grpSpPr>
        <p:sp>
          <p:nvSpPr>
            <p:cNvPr id="211025" name="Line 81"/>
            <p:cNvSpPr>
              <a:spLocks noChangeShapeType="1"/>
            </p:cNvSpPr>
            <p:nvPr/>
          </p:nvSpPr>
          <p:spPr bwMode="auto">
            <a:xfrm flipV="1">
              <a:off x="796" y="1394"/>
              <a:ext cx="247" cy="26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6" name="Line 82"/>
            <p:cNvSpPr>
              <a:spLocks noChangeShapeType="1"/>
            </p:cNvSpPr>
            <p:nvPr/>
          </p:nvSpPr>
          <p:spPr bwMode="auto">
            <a:xfrm flipV="1">
              <a:off x="796" y="1912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7" name="Line 83"/>
            <p:cNvSpPr>
              <a:spLocks noChangeShapeType="1"/>
            </p:cNvSpPr>
            <p:nvPr/>
          </p:nvSpPr>
          <p:spPr bwMode="auto">
            <a:xfrm flipH="1" flipV="1">
              <a:off x="2073" y="1394"/>
              <a:ext cx="247" cy="26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8" name="Line 84"/>
            <p:cNvSpPr>
              <a:spLocks noChangeShapeType="1"/>
            </p:cNvSpPr>
            <p:nvPr/>
          </p:nvSpPr>
          <p:spPr bwMode="auto">
            <a:xfrm flipH="1" flipV="1">
              <a:off x="1043" y="1912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9" name="Line 85"/>
            <p:cNvSpPr>
              <a:spLocks noChangeShapeType="1"/>
            </p:cNvSpPr>
            <p:nvPr/>
          </p:nvSpPr>
          <p:spPr bwMode="auto">
            <a:xfrm>
              <a:off x="1818" y="2198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0" name="Line 86"/>
            <p:cNvSpPr>
              <a:spLocks noChangeShapeType="1"/>
            </p:cNvSpPr>
            <p:nvPr/>
          </p:nvSpPr>
          <p:spPr bwMode="auto">
            <a:xfrm flipH="1">
              <a:off x="2065" y="2198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1" name="Line 87"/>
            <p:cNvSpPr>
              <a:spLocks noChangeShapeType="1"/>
            </p:cNvSpPr>
            <p:nvPr/>
          </p:nvSpPr>
          <p:spPr bwMode="auto">
            <a:xfrm flipH="1">
              <a:off x="1051" y="1394"/>
              <a:ext cx="50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2" name="Line 88"/>
            <p:cNvSpPr>
              <a:spLocks noChangeShapeType="1"/>
            </p:cNvSpPr>
            <p:nvPr/>
          </p:nvSpPr>
          <p:spPr bwMode="auto">
            <a:xfrm flipH="1">
              <a:off x="1290" y="2181"/>
              <a:ext cx="5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3" name="Line 89"/>
            <p:cNvSpPr>
              <a:spLocks noChangeShapeType="1"/>
            </p:cNvSpPr>
            <p:nvPr/>
          </p:nvSpPr>
          <p:spPr bwMode="auto">
            <a:xfrm flipH="1">
              <a:off x="1545" y="1394"/>
              <a:ext cx="528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5357813" y="2546350"/>
            <a:ext cx="2008187" cy="942975"/>
            <a:chOff x="3375" y="1604"/>
            <a:chExt cx="1524" cy="824"/>
          </a:xfrm>
        </p:grpSpPr>
        <p:sp>
          <p:nvSpPr>
            <p:cNvPr id="211035" name="Line 91"/>
            <p:cNvSpPr>
              <a:spLocks noChangeShapeType="1"/>
            </p:cNvSpPr>
            <p:nvPr/>
          </p:nvSpPr>
          <p:spPr bwMode="auto">
            <a:xfrm flipV="1">
              <a:off x="3375" y="1873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7" name="Line 93"/>
            <p:cNvSpPr>
              <a:spLocks noChangeShapeType="1"/>
            </p:cNvSpPr>
            <p:nvPr/>
          </p:nvSpPr>
          <p:spPr bwMode="auto">
            <a:xfrm flipH="1" flipV="1">
              <a:off x="3622" y="1873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8" name="Line 94"/>
            <p:cNvSpPr>
              <a:spLocks noChangeShapeType="1"/>
            </p:cNvSpPr>
            <p:nvPr/>
          </p:nvSpPr>
          <p:spPr bwMode="auto">
            <a:xfrm>
              <a:off x="4397" y="2159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9" name="Line 95"/>
            <p:cNvSpPr>
              <a:spLocks noChangeShapeType="1"/>
            </p:cNvSpPr>
            <p:nvPr/>
          </p:nvSpPr>
          <p:spPr bwMode="auto">
            <a:xfrm flipH="1">
              <a:off x="4644" y="2159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41" name="Line 97"/>
            <p:cNvSpPr>
              <a:spLocks noChangeShapeType="1"/>
            </p:cNvSpPr>
            <p:nvPr/>
          </p:nvSpPr>
          <p:spPr bwMode="auto">
            <a:xfrm flipH="1">
              <a:off x="3869" y="2142"/>
              <a:ext cx="5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99"/>
            <p:cNvGrpSpPr>
              <a:grpSpLocks/>
            </p:cNvGrpSpPr>
            <p:nvPr/>
          </p:nvGrpSpPr>
          <p:grpSpPr bwMode="auto">
            <a:xfrm flipV="1">
              <a:off x="3375" y="1604"/>
              <a:ext cx="1524" cy="269"/>
              <a:chOff x="3379" y="1221"/>
              <a:chExt cx="1524" cy="269"/>
            </a:xfrm>
          </p:grpSpPr>
          <p:sp>
            <p:nvSpPr>
              <p:cNvPr id="211034" name="Line 90"/>
              <p:cNvSpPr>
                <a:spLocks noChangeShapeType="1"/>
              </p:cNvSpPr>
              <p:nvPr/>
            </p:nvSpPr>
            <p:spPr bwMode="auto">
              <a:xfrm flipV="1">
                <a:off x="3379" y="122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36" name="Line 92"/>
              <p:cNvSpPr>
                <a:spLocks noChangeShapeType="1"/>
              </p:cNvSpPr>
              <p:nvPr/>
            </p:nvSpPr>
            <p:spPr bwMode="auto">
              <a:xfrm flipH="1" flipV="1">
                <a:off x="4656" y="122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0" name="Line 96"/>
              <p:cNvSpPr>
                <a:spLocks noChangeShapeType="1"/>
              </p:cNvSpPr>
              <p:nvPr/>
            </p:nvSpPr>
            <p:spPr bwMode="auto">
              <a:xfrm flipH="1">
                <a:off x="3634" y="1221"/>
                <a:ext cx="502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2" name="Line 98"/>
              <p:cNvSpPr>
                <a:spLocks noChangeShapeType="1"/>
              </p:cNvSpPr>
              <p:nvPr/>
            </p:nvSpPr>
            <p:spPr bwMode="auto">
              <a:xfrm flipH="1">
                <a:off x="4128" y="1221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044" name="Rectangle 100"/>
          <p:cNvSpPr>
            <a:spLocks noChangeArrowheads="1"/>
          </p:cNvSpPr>
          <p:nvPr/>
        </p:nvSpPr>
        <p:spPr bwMode="auto">
          <a:xfrm>
            <a:off x="685800" y="1214438"/>
            <a:ext cx="741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FF00"/>
                </a:solidFill>
              </a:rPr>
              <a:t>a</a:t>
            </a:r>
            <a:r>
              <a:rPr lang="en-US" baseline="-25000">
                <a:solidFill>
                  <a:srgbClr val="00FF00"/>
                </a:solidFill>
              </a:rPr>
              <a:t>11</a:t>
            </a:r>
            <a:r>
              <a:rPr lang="en-US">
                <a:solidFill>
                  <a:srgbClr val="00FF00"/>
                </a:solidFill>
              </a:rPr>
              <a:t> x a</a:t>
            </a:r>
            <a:r>
              <a:rPr lang="en-US" baseline="-25000">
                <a:solidFill>
                  <a:srgbClr val="00FF00"/>
                </a:solidFill>
              </a:rPr>
              <a:t>22</a:t>
            </a:r>
            <a:r>
              <a:rPr lang="en-US" baseline="-25000"/>
              <a:t> </a:t>
            </a:r>
            <a:r>
              <a:rPr lang="en-US"/>
              <a:t>  counts what we want  +   extra stuff.</a:t>
            </a:r>
          </a:p>
        </p:txBody>
      </p: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641350" y="3944938"/>
            <a:ext cx="6711950" cy="1400175"/>
            <a:chOff x="404" y="2485"/>
            <a:chExt cx="4228" cy="882"/>
          </a:xfrm>
        </p:grpSpPr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3363" y="2812"/>
              <a:ext cx="1269" cy="555"/>
              <a:chOff x="3363" y="2812"/>
              <a:chExt cx="1524" cy="824"/>
            </a:xfrm>
          </p:grpSpPr>
          <p:sp>
            <p:nvSpPr>
              <p:cNvPr id="211045" name="Line 101"/>
              <p:cNvSpPr>
                <a:spLocks noChangeShapeType="1"/>
              </p:cNvSpPr>
              <p:nvPr/>
            </p:nvSpPr>
            <p:spPr bwMode="auto">
              <a:xfrm flipV="1">
                <a:off x="3363" y="308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6" name="Line 102"/>
              <p:cNvSpPr>
                <a:spLocks noChangeShapeType="1"/>
              </p:cNvSpPr>
              <p:nvPr/>
            </p:nvSpPr>
            <p:spPr bwMode="auto">
              <a:xfrm flipH="1" flipV="1">
                <a:off x="3610" y="308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7" name="Line 103"/>
              <p:cNvSpPr>
                <a:spLocks noChangeShapeType="1"/>
              </p:cNvSpPr>
              <p:nvPr/>
            </p:nvSpPr>
            <p:spPr bwMode="auto">
              <a:xfrm>
                <a:off x="4385" y="3367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8" name="Line 104"/>
              <p:cNvSpPr>
                <a:spLocks noChangeShapeType="1"/>
              </p:cNvSpPr>
              <p:nvPr/>
            </p:nvSpPr>
            <p:spPr bwMode="auto">
              <a:xfrm flipH="1">
                <a:off x="4632" y="3367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9" name="Line 105"/>
              <p:cNvSpPr>
                <a:spLocks noChangeShapeType="1"/>
              </p:cNvSpPr>
              <p:nvPr/>
            </p:nvSpPr>
            <p:spPr bwMode="auto">
              <a:xfrm flipH="1">
                <a:off x="3857" y="3350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1" name="Line 107"/>
              <p:cNvSpPr>
                <a:spLocks noChangeShapeType="1"/>
              </p:cNvSpPr>
              <p:nvPr/>
            </p:nvSpPr>
            <p:spPr bwMode="auto">
              <a:xfrm>
                <a:off x="3363" y="2812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2" name="Line 108"/>
              <p:cNvSpPr>
                <a:spLocks noChangeShapeType="1"/>
              </p:cNvSpPr>
              <p:nvPr/>
            </p:nvSpPr>
            <p:spPr bwMode="auto">
              <a:xfrm flipH="1">
                <a:off x="4640" y="2812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3" name="Line 109"/>
              <p:cNvSpPr>
                <a:spLocks noChangeShapeType="1"/>
              </p:cNvSpPr>
              <p:nvPr/>
            </p:nvSpPr>
            <p:spPr bwMode="auto">
              <a:xfrm flipH="1" flipV="1">
                <a:off x="3618" y="3081"/>
                <a:ext cx="502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4" name="Line 110"/>
              <p:cNvSpPr>
                <a:spLocks noChangeShapeType="1"/>
              </p:cNvSpPr>
              <p:nvPr/>
            </p:nvSpPr>
            <p:spPr bwMode="auto">
              <a:xfrm flipH="1" flipV="1">
                <a:off x="4112" y="3081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055" name="Rectangle 111"/>
            <p:cNvSpPr>
              <a:spLocks noChangeArrowheads="1"/>
            </p:cNvSpPr>
            <p:nvPr/>
          </p:nvSpPr>
          <p:spPr bwMode="auto">
            <a:xfrm>
              <a:off x="404" y="2485"/>
              <a:ext cx="3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00FF00"/>
                  </a:solidFill>
                </a:rPr>
                <a:t>a</a:t>
              </a:r>
              <a:r>
                <a:rPr lang="en-US" baseline="-25000">
                  <a:solidFill>
                    <a:srgbClr val="00FF00"/>
                  </a:solidFill>
                </a:rPr>
                <a:t>12</a:t>
              </a:r>
              <a:r>
                <a:rPr lang="en-US">
                  <a:solidFill>
                    <a:srgbClr val="00FF00"/>
                  </a:solidFill>
                </a:rPr>
                <a:t> x a</a:t>
              </a:r>
              <a:r>
                <a:rPr lang="en-US" baseline="-25000">
                  <a:solidFill>
                    <a:srgbClr val="00FF00"/>
                  </a:solidFill>
                </a:rPr>
                <a:t>21</a:t>
              </a:r>
              <a:r>
                <a:rPr lang="en-US"/>
                <a:t>  also counts the extra stuff.</a:t>
              </a:r>
            </a:p>
          </p:txBody>
        </p:sp>
      </p:grpSp>
      <p:sp>
        <p:nvSpPr>
          <p:cNvPr id="211056" name="Rectangle 112"/>
          <p:cNvSpPr>
            <a:spLocks noChangeArrowheads="1"/>
          </p:cNvSpPr>
          <p:nvPr/>
        </p:nvSpPr>
        <p:spPr bwMode="auto">
          <a:xfrm>
            <a:off x="288925" y="5512593"/>
            <a:ext cx="8505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Therefore  </a:t>
            </a:r>
            <a:r>
              <a:rPr lang="en-US" dirty="0">
                <a:solidFill>
                  <a:srgbClr val="00FF00"/>
                </a:solidFill>
              </a:rPr>
              <a:t>(a</a:t>
            </a:r>
            <a:r>
              <a:rPr lang="en-US" baseline="-25000" dirty="0">
                <a:solidFill>
                  <a:srgbClr val="00FF00"/>
                </a:solidFill>
              </a:rPr>
              <a:t>11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x</a:t>
            </a:r>
            <a:r>
              <a:rPr lang="en-US" dirty="0">
                <a:solidFill>
                  <a:srgbClr val="00FF00"/>
                </a:solidFill>
              </a:rPr>
              <a:t> a</a:t>
            </a:r>
            <a:r>
              <a:rPr lang="en-US" baseline="-25000" dirty="0">
                <a:solidFill>
                  <a:srgbClr val="00FF00"/>
                </a:solidFill>
              </a:rPr>
              <a:t>22</a:t>
            </a:r>
            <a:r>
              <a:rPr lang="en-US" dirty="0">
                <a:solidFill>
                  <a:srgbClr val="00FF00"/>
                </a:solidFill>
              </a:rPr>
              <a:t>)</a:t>
            </a:r>
            <a:r>
              <a:rPr lang="en-US" baseline="-25000" dirty="0">
                <a:solidFill>
                  <a:srgbClr val="00FF00"/>
                </a:solidFill>
              </a:rPr>
              <a:t>  </a:t>
            </a:r>
            <a:r>
              <a:rPr lang="en-US" dirty="0">
                <a:solidFill>
                  <a:srgbClr val="00FF00"/>
                </a:solidFill>
              </a:rPr>
              <a:t>- (a</a:t>
            </a:r>
            <a:r>
              <a:rPr lang="en-US" baseline="-25000" dirty="0">
                <a:solidFill>
                  <a:srgbClr val="00FF00"/>
                </a:solidFill>
              </a:rPr>
              <a:t>12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x</a:t>
            </a:r>
            <a:r>
              <a:rPr lang="en-US" dirty="0">
                <a:solidFill>
                  <a:srgbClr val="00FF00"/>
                </a:solidFill>
              </a:rPr>
              <a:t> a</a:t>
            </a:r>
            <a:r>
              <a:rPr lang="en-US" baseline="-25000" dirty="0">
                <a:solidFill>
                  <a:srgbClr val="00FF00"/>
                </a:solidFill>
              </a:rPr>
              <a:t>21</a:t>
            </a:r>
            <a:r>
              <a:rPr lang="en-US" dirty="0">
                <a:solidFill>
                  <a:srgbClr val="00FF00"/>
                </a:solidFill>
              </a:rPr>
              <a:t>)</a:t>
            </a:r>
            <a:r>
              <a:rPr lang="en-US" dirty="0"/>
              <a:t>  counts real </a:t>
            </a:r>
            <a:r>
              <a:rPr lang="en-US" dirty="0" err="1"/>
              <a:t>tilings</a:t>
            </a:r>
            <a:r>
              <a:rPr lang="en-US" dirty="0"/>
              <a:t>. </a:t>
            </a:r>
          </a:p>
        </p:txBody>
      </p:sp>
      <p:sp>
        <p:nvSpPr>
          <p:cNvPr id="211057" name="AutoShape 113"/>
          <p:cNvSpPr>
            <a:spLocks noChangeArrowheads="1"/>
          </p:cNvSpPr>
          <p:nvPr/>
        </p:nvSpPr>
        <p:spPr bwMode="auto">
          <a:xfrm rot="8192856">
            <a:off x="5686425" y="2108200"/>
            <a:ext cx="1666875" cy="209550"/>
          </a:xfrm>
          <a:prstGeom prst="rightArrow">
            <a:avLst>
              <a:gd name="adj1" fmla="val 50000"/>
              <a:gd name="adj2" fmla="val 198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058" name="AutoShape 114"/>
          <p:cNvSpPr>
            <a:spLocks noChangeArrowheads="1"/>
          </p:cNvSpPr>
          <p:nvPr/>
        </p:nvSpPr>
        <p:spPr bwMode="auto">
          <a:xfrm rot="7001570">
            <a:off x="3484563" y="1816100"/>
            <a:ext cx="584200" cy="209550"/>
          </a:xfrm>
          <a:prstGeom prst="rightArrow">
            <a:avLst>
              <a:gd name="adj1" fmla="val 50000"/>
              <a:gd name="adj2" fmla="val 696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7696200" y="2854325"/>
            <a:ext cx="1098550" cy="1897063"/>
            <a:chOff x="4848" y="1798"/>
            <a:chExt cx="692" cy="1195"/>
          </a:xfrm>
        </p:grpSpPr>
        <p:sp>
          <p:nvSpPr>
            <p:cNvPr id="211063" name="Arc 119"/>
            <p:cNvSpPr>
              <a:spLocks/>
            </p:cNvSpPr>
            <p:nvPr/>
          </p:nvSpPr>
          <p:spPr bwMode="auto">
            <a:xfrm>
              <a:off x="4848" y="1798"/>
              <a:ext cx="4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64" name="Arc 120"/>
            <p:cNvSpPr>
              <a:spLocks/>
            </p:cNvSpPr>
            <p:nvPr/>
          </p:nvSpPr>
          <p:spPr bwMode="auto">
            <a:xfrm flipV="1">
              <a:off x="4848" y="2593"/>
              <a:ext cx="4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65" name="Rectangle 121"/>
            <p:cNvSpPr>
              <a:spLocks noChangeArrowheads="1"/>
            </p:cNvSpPr>
            <p:nvPr/>
          </p:nvSpPr>
          <p:spPr bwMode="auto">
            <a:xfrm>
              <a:off x="5106" y="2237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= #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60675" y="6106180"/>
            <a:ext cx="434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(This is the 2 </a:t>
            </a:r>
            <a:r>
              <a:rPr lang="en-US" sz="2400" dirty="0" err="1" smtClean="0"/>
              <a:t>x</a:t>
            </a:r>
            <a:r>
              <a:rPr lang="en-US" sz="2400" dirty="0" smtClean="0"/>
              <a:t> 2 determinant!)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56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40673" y="4224528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</a:t>
            </a:r>
            <a:r>
              <a:rPr lang="en-US" sz="3600" dirty="0" smtClean="0">
                <a:solidFill>
                  <a:srgbClr val="000099"/>
                </a:solidFill>
              </a:rPr>
              <a:t>Mathematicians Care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659" y="5715000"/>
            <a:ext cx="45808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     Arctic Circle Theorem</a:t>
            </a:r>
          </a:p>
          <a:p>
            <a:pPr algn="l"/>
            <a:r>
              <a:rPr lang="en-US" sz="2400" dirty="0" smtClean="0">
                <a:solidFill>
                  <a:srgbClr val="804000"/>
                </a:solidFill>
              </a:rPr>
              <a:t>              [</a:t>
            </a:r>
            <a:r>
              <a:rPr lang="en-US" sz="2400" dirty="0" err="1" smtClean="0">
                <a:solidFill>
                  <a:srgbClr val="804000"/>
                </a:solidFill>
              </a:rPr>
              <a:t>Jockush</a:t>
            </a:r>
            <a:r>
              <a:rPr lang="en-US" sz="2400" dirty="0" smtClean="0">
                <a:solidFill>
                  <a:srgbClr val="804000"/>
                </a:solidFill>
              </a:rPr>
              <a:t>, </a:t>
            </a:r>
            <a:r>
              <a:rPr lang="en-US" sz="2400" dirty="0" err="1" smtClean="0">
                <a:solidFill>
                  <a:srgbClr val="804000"/>
                </a:solidFill>
              </a:rPr>
              <a:t>Propp</a:t>
            </a:r>
            <a:r>
              <a:rPr lang="en-US" sz="2400" dirty="0" smtClean="0">
                <a:solidFill>
                  <a:srgbClr val="804000"/>
                </a:solidFill>
              </a:rPr>
              <a:t>, </a:t>
            </a:r>
            <a:r>
              <a:rPr lang="en-US" sz="2400" dirty="0" err="1" smtClean="0">
                <a:solidFill>
                  <a:srgbClr val="804000"/>
                </a:solidFill>
              </a:rPr>
              <a:t>Shor</a:t>
            </a:r>
            <a:r>
              <a:rPr lang="en-US" sz="2400" dirty="0" smtClean="0">
                <a:solidFill>
                  <a:srgbClr val="804000"/>
                </a:solidFill>
              </a:rPr>
              <a:t>]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50" y="907941"/>
            <a:ext cx="3318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Aztec Diamond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95" name="Rectangle 71"/>
          <p:cNvSpPr>
            <a:spLocks noChangeArrowheads="1"/>
          </p:cNvSpPr>
          <p:nvPr/>
        </p:nvSpPr>
        <p:spPr bwMode="auto">
          <a:xfrm>
            <a:off x="5249863" y="771525"/>
            <a:ext cx="2979737" cy="3308350"/>
          </a:xfrm>
          <a:prstGeom prst="rect">
            <a:avLst/>
          </a:prstGeom>
          <a:solidFill>
            <a:schemeClr val="accent1">
              <a:alpha val="0"/>
            </a:schemeClr>
          </a:solidFill>
          <a:ln w="1079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96" name="AutoShape 72"/>
          <p:cNvSpPr>
            <a:spLocks noChangeArrowheads="1"/>
          </p:cNvSpPr>
          <p:nvPr/>
        </p:nvSpPr>
        <p:spPr bwMode="auto">
          <a:xfrm rot="-5400000">
            <a:off x="5116513" y="944562"/>
            <a:ext cx="3263900" cy="2962275"/>
          </a:xfrm>
          <a:prstGeom prst="hexagon">
            <a:avLst>
              <a:gd name="adj" fmla="val 27546"/>
              <a:gd name="vf" fmla="val 115470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0226" name="Picture 2" descr="p12"/>
          <p:cNvPicPr>
            <a:picLocks noGrp="1" noChangeAspect="1" noChangeArrowheads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5249863" y="771525"/>
            <a:ext cx="2979737" cy="3308350"/>
          </a:xfrm>
          <a:ln/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180278" name="Rectangle 54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79" name="Rectangle 55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0" name="Rectangle 56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1" name="Rectangle 57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2" name="Rectangle 58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3" name="Rectangle 59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4" name="Rectangle 60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5" name="Rectangle 61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6" name="Rectangle 62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7" name="Rectangle 63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8" name="Rectangle 64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89" name="Rectangle 65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0" name="Rectangle 66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1" name="Rectangle 67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2" name="Rectangle 68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3" name="Rectangle 69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4" name="Rectangle 70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297" name="Text Box 73"/>
          <p:cNvSpPr txBox="1">
            <a:spLocks noChangeArrowheads="1"/>
          </p:cNvSpPr>
          <p:nvPr/>
        </p:nvSpPr>
        <p:spPr bwMode="auto">
          <a:xfrm>
            <a:off x="1295400" y="4117975"/>
            <a:ext cx="7848600" cy="149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On the chessboard       On the hexagonal lat.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“Domino </a:t>
            </a:r>
            <a:r>
              <a:rPr lang="en-US" dirty="0" err="1">
                <a:solidFill>
                  <a:srgbClr val="0000FF"/>
                </a:solidFill>
              </a:rPr>
              <a:t>tilings</a:t>
            </a:r>
            <a:r>
              <a:rPr lang="en-US" dirty="0">
                <a:solidFill>
                  <a:srgbClr val="0000FF"/>
                </a:solidFill>
              </a:rPr>
              <a:t>”             “Lozenge </a:t>
            </a:r>
            <a:r>
              <a:rPr lang="en-US" dirty="0" err="1">
                <a:solidFill>
                  <a:srgbClr val="0000FF"/>
                </a:solidFill>
              </a:rPr>
              <a:t>tilings</a:t>
            </a:r>
            <a:r>
              <a:rPr lang="en-US" dirty="0">
                <a:solidFill>
                  <a:srgbClr val="0000FF"/>
                </a:solidFill>
              </a:rPr>
              <a:t>”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                                          </a:t>
            </a:r>
            <a:r>
              <a:rPr lang="en-US" dirty="0" smtClean="0">
                <a:solidFill>
                  <a:srgbClr val="660066"/>
                </a:solidFill>
              </a:rPr>
              <a:t>  </a:t>
            </a:r>
            <a:r>
              <a:rPr lang="en-US" dirty="0">
                <a:solidFill>
                  <a:srgbClr val="660066"/>
                </a:solidFill>
              </a:rPr>
              <a:t>(little “cubes”)</a:t>
            </a:r>
          </a:p>
        </p:txBody>
      </p:sp>
      <p:sp>
        <p:nvSpPr>
          <p:cNvPr id="180302" name="AutoShape 78"/>
          <p:cNvSpPr>
            <a:spLocks noChangeArrowheads="1"/>
          </p:cNvSpPr>
          <p:nvPr/>
        </p:nvSpPr>
        <p:spPr bwMode="auto">
          <a:xfrm rot="-5400000">
            <a:off x="5108576" y="968375"/>
            <a:ext cx="3263900" cy="2962275"/>
          </a:xfrm>
          <a:prstGeom prst="hexagon">
            <a:avLst>
              <a:gd name="adj" fmla="val 27546"/>
              <a:gd name="vf" fmla="val 115470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304" name="Rectangle 80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817562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rgbClr val="000099"/>
                </a:solidFill>
              </a:rPr>
              <a:t>What about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tilings</a:t>
            </a:r>
            <a:r>
              <a:rPr lang="en-US" sz="4000" dirty="0" smtClean="0">
                <a:solidFill>
                  <a:srgbClr val="000099"/>
                </a:solidFill>
              </a:rPr>
              <a:t> on </a:t>
            </a:r>
            <a:r>
              <a:rPr lang="en-US" sz="4000" dirty="0">
                <a:solidFill>
                  <a:srgbClr val="000099"/>
                </a:solidFill>
              </a:rPr>
              <a:t>lattices?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 </a:t>
            </a:r>
            <a:r>
              <a:rPr lang="en-US" sz="4000" dirty="0">
                <a:solidFill>
                  <a:srgbClr val="000099"/>
                </a:solidFill>
              </a:rPr>
              <a:t>Mathematicians Care</a:t>
            </a:r>
            <a:endParaRPr lang="en-US" sz="4000" dirty="0"/>
          </a:p>
        </p:txBody>
      </p:sp>
      <p:pic>
        <p:nvPicPr>
          <p:cNvPr id="35844" name="Picture 4" descr="tile1"/>
          <p:cNvPicPr>
            <a:picLocks noGrp="1" noChangeAspect="1" noChangeArrowheads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 rot="16200000">
            <a:off x="2152651" y="591015"/>
            <a:ext cx="5156200" cy="5938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2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600200"/>
            <a:ext cx="7696200" cy="9960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38200" y="0"/>
            <a:ext cx="1371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 </a:t>
            </a:r>
            <a:r>
              <a:rPr lang="en-US" sz="4000" dirty="0">
                <a:solidFill>
                  <a:srgbClr val="000099"/>
                </a:solidFill>
              </a:rPr>
              <a:t>Mathematicians Care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6B13"/>
                </a:solidFill>
              </a:rPr>
              <a:t>Mathematics</a:t>
            </a:r>
            <a:r>
              <a:rPr lang="en-US" sz="2800" dirty="0" smtClean="0"/>
              <a:t>:  </a:t>
            </a:r>
            <a:r>
              <a:rPr lang="en-US" sz="2800" dirty="0"/>
              <a:t>Discover </a:t>
            </a:r>
            <a:r>
              <a:rPr lang="en-US" sz="2800" dirty="0" smtClean="0"/>
              <a:t>patterns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6B13"/>
                </a:solidFill>
              </a:rPr>
              <a:t>Chemistry, Biology</a:t>
            </a:r>
            <a:r>
              <a:rPr lang="en-US" sz="2800" dirty="0" smtClean="0"/>
              <a:t>:  </a:t>
            </a:r>
            <a:r>
              <a:rPr lang="en-US" sz="2800" dirty="0"/>
              <a:t>Estimate </a:t>
            </a:r>
            <a:r>
              <a:rPr lang="en-US" sz="2800" dirty="0" smtClean="0"/>
              <a:t>probabilities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rgbClr val="FF6B13"/>
                </a:solidFill>
              </a:rPr>
              <a:t>Physics</a:t>
            </a:r>
            <a:r>
              <a:rPr lang="en-US" sz="2800" dirty="0"/>
              <a:t>:  Count and calculate </a:t>
            </a:r>
            <a:r>
              <a:rPr lang="en-US" sz="2800" dirty="0" smtClean="0"/>
              <a:t>other functions    </a:t>
            </a:r>
            <a:endParaRPr lang="en-US" sz="2800" dirty="0"/>
          </a:p>
          <a:p>
            <a:pPr>
              <a:spcAft>
                <a:spcPts val="2400"/>
              </a:spcAft>
              <a:buFontTx/>
              <a:buNone/>
            </a:pPr>
            <a:r>
              <a:rPr lang="en-US" sz="2800" dirty="0"/>
              <a:t>        </a:t>
            </a:r>
            <a:r>
              <a:rPr lang="en-US" sz="2800" dirty="0" smtClean="0"/>
              <a:t> to study a physical system</a:t>
            </a:r>
          </a:p>
          <a:p>
            <a:r>
              <a:rPr lang="en-US" sz="2800" dirty="0" smtClean="0">
                <a:solidFill>
                  <a:srgbClr val="FF8000"/>
                </a:solidFill>
              </a:rPr>
              <a:t>Nanotechnology</a:t>
            </a:r>
            <a:r>
              <a:rPr lang="en-US" sz="2800" dirty="0" smtClean="0"/>
              <a:t>:  Model growth processes</a:t>
            </a:r>
            <a:endParaRPr lang="en-US" sz="2800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502" y="1598773"/>
            <a:ext cx="934152" cy="45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17520" y="1598773"/>
            <a:ext cx="429983" cy="794704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59" name="Group 58"/>
          <p:cNvGrpSpPr/>
          <p:nvPr/>
        </p:nvGrpSpPr>
        <p:grpSpPr>
          <a:xfrm>
            <a:off x="642502" y="2571551"/>
            <a:ext cx="3568262" cy="794705"/>
            <a:chOff x="642502" y="2571551"/>
            <a:chExt cx="3568262" cy="794705"/>
          </a:xfrm>
        </p:grpSpPr>
        <p:sp>
          <p:nvSpPr>
            <p:cNvPr id="9" name="TextBox 8"/>
            <p:cNvSpPr txBox="1"/>
            <p:nvPr/>
          </p:nvSpPr>
          <p:spPr>
            <a:xfrm>
              <a:off x="642502" y="2571551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=2 : 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17520" y="2571551"/>
              <a:ext cx="429983" cy="794704"/>
            </a:xfrm>
            <a:prstGeom prst="rect">
              <a:avLst/>
            </a:prstGeom>
            <a:solidFill>
              <a:srgbClr val="FF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2347503" y="2571551"/>
              <a:ext cx="429983" cy="794704"/>
            </a:xfrm>
            <a:prstGeom prst="rect">
              <a:avLst/>
            </a:prstGeom>
            <a:solidFill>
              <a:srgbClr val="FF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" name="Group 13"/>
            <p:cNvGrpSpPr/>
            <p:nvPr/>
          </p:nvGrpSpPr>
          <p:grpSpPr>
            <a:xfrm rot="16200000">
              <a:off x="3383429" y="2538920"/>
              <a:ext cx="794704" cy="859967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62" name="Group 61"/>
          <p:cNvGrpSpPr/>
          <p:nvPr/>
        </p:nvGrpSpPr>
        <p:grpSpPr>
          <a:xfrm>
            <a:off x="642502" y="3595830"/>
            <a:ext cx="6363155" cy="794708"/>
            <a:chOff x="642502" y="3595830"/>
            <a:chExt cx="6363155" cy="794708"/>
          </a:xfrm>
        </p:grpSpPr>
        <p:sp>
          <p:nvSpPr>
            <p:cNvPr id="15" name="TextBox 14"/>
            <p:cNvSpPr txBox="1"/>
            <p:nvPr/>
          </p:nvSpPr>
          <p:spPr>
            <a:xfrm>
              <a:off x="642502" y="3595833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=3 :   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17520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2347503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7"/>
            <p:cNvGrpSpPr/>
            <p:nvPr/>
          </p:nvGrpSpPr>
          <p:grpSpPr>
            <a:xfrm rot="16200000">
              <a:off x="3813413" y="3563202"/>
              <a:ext cx="794704" cy="859967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2777486" y="3595831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4640748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26"/>
            <p:cNvGrpSpPr/>
            <p:nvPr/>
          </p:nvGrpSpPr>
          <p:grpSpPr>
            <a:xfrm flipH="1">
              <a:off x="5715707" y="3595830"/>
              <a:ext cx="1289950" cy="794705"/>
              <a:chOff x="6477000" y="4443301"/>
              <a:chExt cx="1371600" cy="914401"/>
            </a:xfrm>
          </p:grpSpPr>
          <p:grpSp>
            <p:nvGrpSpPr>
              <p:cNvPr id="14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64" name="Group 63"/>
          <p:cNvGrpSpPr/>
          <p:nvPr/>
        </p:nvGrpSpPr>
        <p:grpSpPr>
          <a:xfrm>
            <a:off x="642502" y="566403"/>
            <a:ext cx="1318015" cy="794704"/>
            <a:chOff x="642502" y="566403"/>
            <a:chExt cx="1318015" cy="794704"/>
          </a:xfrm>
        </p:grpSpPr>
        <p:sp>
          <p:nvSpPr>
            <p:cNvPr id="5" name="TextBox 4"/>
            <p:cNvSpPr txBox="1"/>
            <p:nvPr/>
          </p:nvSpPr>
          <p:spPr>
            <a:xfrm>
              <a:off x="642502" y="760655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=0 :  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17520" y="566403"/>
              <a:ext cx="42997" cy="79470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63" name="Group 62"/>
          <p:cNvGrpSpPr/>
          <p:nvPr/>
        </p:nvGrpSpPr>
        <p:grpSpPr>
          <a:xfrm>
            <a:off x="642502" y="4643690"/>
            <a:ext cx="7223122" cy="1788084"/>
            <a:chOff x="642502" y="4643690"/>
            <a:chExt cx="7223122" cy="1788084"/>
          </a:xfrm>
        </p:grpSpPr>
        <p:sp>
          <p:nvSpPr>
            <p:cNvPr id="29" name="TextBox 28"/>
            <p:cNvSpPr txBox="1"/>
            <p:nvPr/>
          </p:nvSpPr>
          <p:spPr>
            <a:xfrm>
              <a:off x="642502" y="4643697"/>
              <a:ext cx="993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=4 :   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917520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2347503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2777486" y="4643695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3207469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8" name="Group 31"/>
            <p:cNvGrpSpPr/>
            <p:nvPr/>
          </p:nvGrpSpPr>
          <p:grpSpPr>
            <a:xfrm rot="16200000">
              <a:off x="4043336" y="4611069"/>
              <a:ext cx="794704" cy="859967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4870672" y="4643700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3" name="Rectangle 42"/>
            <p:cNvSpPr/>
            <p:nvPr/>
          </p:nvSpPr>
          <p:spPr bwMode="auto">
            <a:xfrm>
              <a:off x="5300655" y="4643695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61"/>
            <p:cNvGrpSpPr/>
            <p:nvPr/>
          </p:nvGrpSpPr>
          <p:grpSpPr>
            <a:xfrm>
              <a:off x="6145689" y="4643690"/>
              <a:ext cx="1719935" cy="794709"/>
              <a:chOff x="6537321" y="4734589"/>
              <a:chExt cx="1828801" cy="914406"/>
            </a:xfrm>
          </p:grpSpPr>
          <p:grpSp>
            <p:nvGrpSpPr>
              <p:cNvPr id="27" name="Group 36"/>
              <p:cNvGrpSpPr/>
              <p:nvPr/>
            </p:nvGrpSpPr>
            <p:grpSpPr>
              <a:xfrm flipH="1">
                <a:off x="6537321" y="4734594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4" name="Rectangle 43"/>
              <p:cNvSpPr/>
              <p:nvPr/>
            </p:nvSpPr>
            <p:spPr bwMode="auto">
              <a:xfrm>
                <a:off x="7908922" y="473458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917519" y="5637065"/>
              <a:ext cx="1719934" cy="79470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3995773" y="5637065"/>
              <a:ext cx="1719934" cy="794704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984472" y="88049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12"/>
          <p:cNvPicPr>
            <a:picLocks noGrp="1" noChangeAspect="1" noChangeArrowheads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5249863" y="771525"/>
            <a:ext cx="2979737" cy="3308350"/>
          </a:xfrm>
          <a:ln/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</a:t>
            </a:r>
            <a:r>
              <a:rPr lang="en-US" sz="4000" dirty="0" smtClean="0"/>
              <a:t> Physicists Care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5402263" y="2908300"/>
            <a:ext cx="265112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902325" y="320198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6400800" y="320198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5930900" y="2392363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410200" y="2425700"/>
            <a:ext cx="265113" cy="2936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5410200" y="1843088"/>
            <a:ext cx="265113" cy="35083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5930900" y="1790700"/>
            <a:ext cx="211138" cy="3492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5586413" y="1584325"/>
            <a:ext cx="315912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6113463" y="1336675"/>
            <a:ext cx="293687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6583363" y="1046163"/>
            <a:ext cx="373062" cy="47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V="1">
            <a:off x="6897688" y="1336675"/>
            <a:ext cx="195262" cy="30321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rot="21060000" flipV="1">
            <a:off x="6407150" y="1639888"/>
            <a:ext cx="204788" cy="2333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6407150" y="2392363"/>
            <a:ext cx="211138" cy="3222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6704013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6897688" y="2714625"/>
            <a:ext cx="212725" cy="2349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V="1">
            <a:off x="7391400" y="2684463"/>
            <a:ext cx="227013" cy="2714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>
            <a:off x="6880225" y="3201988"/>
            <a:ext cx="212725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6583363" y="3784600"/>
            <a:ext cx="314325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V="1">
            <a:off x="7392988" y="3201988"/>
            <a:ext cx="211137" cy="29210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V="1">
            <a:off x="7872413" y="2908300"/>
            <a:ext cx="263525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7450138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7450138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V="1">
            <a:off x="7885113" y="2392363"/>
            <a:ext cx="225425" cy="3270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7058025" y="2424113"/>
            <a:ext cx="334963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7264400" y="1978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7515225" y="2135188"/>
            <a:ext cx="369888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7872413" y="1584325"/>
            <a:ext cx="238125" cy="3524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7058025" y="1873250"/>
            <a:ext cx="392113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6583363" y="2138363"/>
            <a:ext cx="314325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rot="1080000">
            <a:off x="7391400" y="1338263"/>
            <a:ext cx="227013" cy="2444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>
            <a:off x="6113463" y="2940050"/>
            <a:ext cx="293687" cy="95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>
            <a:off x="1676400" y="1252538"/>
            <a:ext cx="0" cy="53816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>
            <a:off x="4114800" y="1254125"/>
            <a:ext cx="0" cy="5207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>
            <a:off x="1676400" y="2216150"/>
            <a:ext cx="0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>
            <a:off x="2155825" y="2211388"/>
            <a:ext cx="4763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H="1">
            <a:off x="36576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6" name="Line 40"/>
          <p:cNvSpPr>
            <a:spLocks noChangeShapeType="1"/>
          </p:cNvSpPr>
          <p:nvPr/>
        </p:nvSpPr>
        <p:spPr bwMode="auto">
          <a:xfrm>
            <a:off x="41148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7" name="Line 41"/>
          <p:cNvSpPr>
            <a:spLocks noChangeShapeType="1"/>
          </p:cNvSpPr>
          <p:nvPr/>
        </p:nvSpPr>
        <p:spPr bwMode="auto">
          <a:xfrm flipH="1">
            <a:off x="2663825" y="3176588"/>
            <a:ext cx="0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8" name="Line 42"/>
          <p:cNvSpPr>
            <a:spLocks noChangeShapeType="1"/>
          </p:cNvSpPr>
          <p:nvPr/>
        </p:nvSpPr>
        <p:spPr bwMode="auto">
          <a:xfrm>
            <a:off x="3152775" y="3176588"/>
            <a:ext cx="3175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9" name="Line 43"/>
          <p:cNvSpPr>
            <a:spLocks noChangeShapeType="1"/>
          </p:cNvSpPr>
          <p:nvPr/>
        </p:nvSpPr>
        <p:spPr bwMode="auto">
          <a:xfrm flipV="1">
            <a:off x="2171700" y="1254125"/>
            <a:ext cx="4984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0" name="Line 44"/>
          <p:cNvSpPr>
            <a:spLocks noChangeShapeType="1"/>
          </p:cNvSpPr>
          <p:nvPr/>
        </p:nvSpPr>
        <p:spPr bwMode="auto">
          <a:xfrm flipV="1">
            <a:off x="2171700" y="1774825"/>
            <a:ext cx="503238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1" name="Line 45"/>
          <p:cNvSpPr>
            <a:spLocks noChangeShapeType="1"/>
          </p:cNvSpPr>
          <p:nvPr/>
        </p:nvSpPr>
        <p:spPr bwMode="auto">
          <a:xfrm>
            <a:off x="3159125" y="1255713"/>
            <a:ext cx="474663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 flipV="1">
            <a:off x="3159125" y="1774825"/>
            <a:ext cx="484188" cy="15875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2622550" y="22479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>
            <a:off x="3657600" y="2247900"/>
            <a:ext cx="4857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5" name="Line 49"/>
          <p:cNvSpPr>
            <a:spLocks noChangeShapeType="1"/>
          </p:cNvSpPr>
          <p:nvPr/>
        </p:nvSpPr>
        <p:spPr bwMode="auto">
          <a:xfrm>
            <a:off x="2622550" y="27051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6" name="Line 50"/>
          <p:cNvSpPr>
            <a:spLocks noChangeShapeType="1"/>
          </p:cNvSpPr>
          <p:nvPr/>
        </p:nvSpPr>
        <p:spPr bwMode="auto">
          <a:xfrm>
            <a:off x="1676400" y="3208338"/>
            <a:ext cx="495300" cy="1587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7" name="Line 51"/>
          <p:cNvSpPr>
            <a:spLocks noChangeShapeType="1"/>
          </p:cNvSpPr>
          <p:nvPr/>
        </p:nvSpPr>
        <p:spPr bwMode="auto">
          <a:xfrm>
            <a:off x="1676400" y="3673475"/>
            <a:ext cx="487363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8" name="Line 52"/>
          <p:cNvSpPr>
            <a:spLocks noChangeShapeType="1"/>
          </p:cNvSpPr>
          <p:nvPr/>
        </p:nvSpPr>
        <p:spPr bwMode="auto">
          <a:xfrm>
            <a:off x="3606800" y="36576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178230" name="Rectangle 54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1" name="Rectangle 55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2" name="Rectangle 56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3" name="Rectangle 57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4" name="Rectangle 58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5" name="Rectangle 59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6" name="Rectangle 60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7" name="Rectangle 61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8" name="Rectangle 62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9" name="Rectangle 63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0" name="Rectangle 64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1" name="Rectangle 65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2" name="Rectangle 66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3" name="Rectangle 67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4" name="Rectangle 68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5" name="Rectangle 69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6" name="Rectangle 70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5249863" y="771525"/>
            <a:ext cx="2979737" cy="3308350"/>
          </a:xfrm>
          <a:prstGeom prst="rect">
            <a:avLst/>
          </a:prstGeom>
          <a:solidFill>
            <a:schemeClr val="accent1">
              <a:alpha val="0"/>
            </a:schemeClr>
          </a:solidFill>
          <a:ln w="1079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8" name="AutoShape 72"/>
          <p:cNvSpPr>
            <a:spLocks noChangeArrowheads="1"/>
          </p:cNvSpPr>
          <p:nvPr/>
        </p:nvSpPr>
        <p:spPr bwMode="auto">
          <a:xfrm rot="-5400000">
            <a:off x="5116513" y="944562"/>
            <a:ext cx="3263900" cy="2962275"/>
          </a:xfrm>
          <a:prstGeom prst="hexagon">
            <a:avLst>
              <a:gd name="adj" fmla="val 27546"/>
              <a:gd name="vf" fmla="val 115470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9" name="Text Box 73"/>
          <p:cNvSpPr txBox="1">
            <a:spLocks noChangeArrowheads="1"/>
          </p:cNvSpPr>
          <p:nvPr/>
        </p:nvSpPr>
        <p:spPr bwMode="auto">
          <a:xfrm>
            <a:off x="693738" y="4079875"/>
            <a:ext cx="7848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“</a:t>
            </a:r>
            <a:r>
              <a:rPr lang="en-US" dirty="0" err="1">
                <a:solidFill>
                  <a:srgbClr val="0000FF"/>
                </a:solidFill>
              </a:rPr>
              <a:t>Dimer</a:t>
            </a:r>
            <a:r>
              <a:rPr lang="en-US" dirty="0">
                <a:solidFill>
                  <a:srgbClr val="0000FF"/>
                </a:solidFill>
              </a:rPr>
              <a:t> models</a:t>
            </a:r>
            <a:r>
              <a:rPr lang="en-US" dirty="0"/>
              <a:t>”:  </a:t>
            </a:r>
            <a:r>
              <a:rPr lang="en-US" dirty="0">
                <a:solidFill>
                  <a:srgbClr val="0000FF"/>
                </a:solidFill>
              </a:rPr>
              <a:t>diatomic molecules</a:t>
            </a:r>
            <a:r>
              <a:rPr lang="en-US" dirty="0"/>
              <a:t> adhering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     to the surface of a crystal.</a:t>
            </a:r>
          </a:p>
        </p:txBody>
      </p:sp>
      <p:sp>
        <p:nvSpPr>
          <p:cNvPr id="178250" name="Text Box 74"/>
          <p:cNvSpPr txBox="1">
            <a:spLocks noChangeArrowheads="1"/>
          </p:cNvSpPr>
          <p:nvPr/>
        </p:nvSpPr>
        <p:spPr bwMode="auto">
          <a:xfrm>
            <a:off x="533400" y="5027613"/>
            <a:ext cx="8008938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  The </a:t>
            </a:r>
            <a:r>
              <a:rPr lang="en-US" dirty="0">
                <a:solidFill>
                  <a:srgbClr val="FF00FF"/>
                </a:solidFill>
              </a:rPr>
              <a:t>count</a:t>
            </a:r>
            <a:r>
              <a:rPr lang="en-US" dirty="0"/>
              <a:t> (“</a:t>
            </a:r>
            <a:r>
              <a:rPr lang="en-US" dirty="0">
                <a:solidFill>
                  <a:srgbClr val="0000FF"/>
                </a:solidFill>
              </a:rPr>
              <a:t>partition function</a:t>
            </a:r>
            <a:r>
              <a:rPr lang="en-US" dirty="0"/>
              <a:t>”) determines: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      </a:t>
            </a:r>
            <a:r>
              <a:rPr lang="en-US" dirty="0">
                <a:solidFill>
                  <a:srgbClr val="FF00FF"/>
                </a:solidFill>
              </a:rPr>
              <a:t>specific heat,   entropy,   free energy,  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54958" y="6108192"/>
            <a:ext cx="513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  What does “nature” compute?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50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42491" y="289807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</a:t>
            </a:r>
            <a:r>
              <a:rPr lang="en-US" sz="4000" dirty="0" smtClean="0">
                <a:solidFill>
                  <a:srgbClr val="003366"/>
                </a:solidFill>
              </a:rPr>
              <a:t>does a </a:t>
            </a:r>
            <a:r>
              <a:rPr lang="en-US" sz="4000" i="1" dirty="0" smtClean="0">
                <a:solidFill>
                  <a:srgbClr val="003366"/>
                </a:solidFill>
              </a:rPr>
              <a:t>typical </a:t>
            </a:r>
            <a:r>
              <a:rPr lang="en-US" sz="4000" dirty="0" smtClean="0">
                <a:solidFill>
                  <a:srgbClr val="003366"/>
                </a:solidFill>
              </a:rPr>
              <a:t>tiling look like?</a:t>
            </a:r>
            <a:endParaRPr lang="en-US" sz="40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63613" y="1237003"/>
            <a:ext cx="5791202" cy="5049838"/>
            <a:chOff x="1828799" y="1646236"/>
            <a:chExt cx="5791202" cy="5049838"/>
          </a:xfrm>
        </p:grpSpPr>
        <p:pic>
          <p:nvPicPr>
            <p:cNvPr id="8231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3373438"/>
              <a:ext cx="2590800" cy="25019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Freeform 55"/>
            <p:cNvSpPr>
              <a:spLocks/>
            </p:cNvSpPr>
            <p:nvPr/>
          </p:nvSpPr>
          <p:spPr bwMode="auto">
            <a:xfrm rot="16200000">
              <a:off x="3836911" y="2182736"/>
              <a:ext cx="800100" cy="1632103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 rot="-1835673">
              <a:off x="4662488" y="4727575"/>
              <a:ext cx="457200" cy="38100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6248400" y="3337675"/>
              <a:ext cx="1371600" cy="25630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1828800" y="4346575"/>
              <a:ext cx="1846263" cy="15541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1828800" y="1646238"/>
              <a:ext cx="5791200" cy="1752600"/>
            </a:xfrm>
            <a:prstGeom prst="rect">
              <a:avLst/>
            </a:prstGeom>
            <a:solidFill>
              <a:schemeClr val="bg1">
                <a:lumMod val="50000"/>
                <a:alpha val="84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32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1646238"/>
              <a:ext cx="2438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 rot="2022058">
              <a:off x="4203700" y="4684713"/>
              <a:ext cx="304800" cy="381000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AutoShape 49"/>
            <p:cNvSpPr>
              <a:spLocks noChangeArrowheads="1"/>
            </p:cNvSpPr>
            <p:nvPr/>
          </p:nvSpPr>
          <p:spPr bwMode="auto">
            <a:xfrm>
              <a:off x="4557713" y="5065713"/>
              <a:ext cx="395287" cy="381000"/>
            </a:xfrm>
            <a:prstGeom prst="parallelogram">
              <a:avLst>
                <a:gd name="adj" fmla="val 25937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4648200" y="4346575"/>
              <a:ext cx="457200" cy="381000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4495800" y="4194175"/>
              <a:ext cx="457200" cy="3810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AutoShape 52"/>
            <p:cNvSpPr>
              <a:spLocks noChangeArrowheads="1"/>
            </p:cNvSpPr>
            <p:nvPr/>
          </p:nvSpPr>
          <p:spPr bwMode="auto">
            <a:xfrm>
              <a:off x="3978275" y="5108575"/>
              <a:ext cx="579438" cy="80963"/>
            </a:xfrm>
            <a:prstGeom prst="parallelogram">
              <a:avLst>
                <a:gd name="adj" fmla="val 178921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1828800" y="3337675"/>
              <a:ext cx="2149475" cy="1018425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 rot="-1260340">
              <a:off x="5195888" y="4456113"/>
              <a:ext cx="304800" cy="381000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3607747" y="3328497"/>
              <a:ext cx="800100" cy="2088195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5884863" y="3373438"/>
              <a:ext cx="433640" cy="2522537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 rot="5400000">
              <a:off x="5497910" y="5001820"/>
              <a:ext cx="686592" cy="1576388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 rot="5400000">
              <a:off x="3511063" y="4181940"/>
              <a:ext cx="637691" cy="3167242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828799" y="5875337"/>
              <a:ext cx="5791201" cy="82073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3420907" y="3683477"/>
              <a:ext cx="800100" cy="2088195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5105400" y="1646238"/>
              <a:ext cx="2514601" cy="1816608"/>
            </a:xfrm>
            <a:prstGeom prst="rect">
              <a:avLst/>
            </a:prstGeom>
            <a:solidFill>
              <a:schemeClr val="bg1">
                <a:lumMod val="50000"/>
                <a:alpha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ight Triangle 23"/>
            <p:cNvSpPr>
              <a:spLocks/>
            </p:cNvSpPr>
            <p:nvPr/>
          </p:nvSpPr>
          <p:spPr bwMode="auto">
            <a:xfrm rot="10800000">
              <a:off x="3420907" y="1646236"/>
              <a:ext cx="1716822" cy="1096964"/>
            </a:xfrm>
            <a:prstGeom prst="rtTriangle">
              <a:avLst/>
            </a:prstGeom>
            <a:solidFill>
              <a:srgbClr val="7F7F7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55"/>
            <p:cNvSpPr>
              <a:spLocks/>
            </p:cNvSpPr>
            <p:nvPr/>
          </p:nvSpPr>
          <p:spPr bwMode="auto">
            <a:xfrm rot="3861041">
              <a:off x="4362443" y="3123171"/>
              <a:ext cx="435812" cy="617386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 rot="5400000">
              <a:off x="3663153" y="1659150"/>
              <a:ext cx="630237" cy="2798339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33" name="Picture 41" descr="g4g7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797144">
              <a:off x="3886200" y="2363788"/>
              <a:ext cx="1462088" cy="652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</a:t>
            </a:r>
            <a:r>
              <a:rPr lang="en-US" sz="4000" dirty="0" smtClean="0">
                <a:solidFill>
                  <a:srgbClr val="003366"/>
                </a:solidFill>
              </a:rPr>
              <a:t>does a </a:t>
            </a:r>
            <a:r>
              <a:rPr lang="en-US" sz="4000" i="1" dirty="0" smtClean="0">
                <a:solidFill>
                  <a:srgbClr val="003366"/>
                </a:solidFill>
              </a:rPr>
              <a:t>typical </a:t>
            </a:r>
            <a:r>
              <a:rPr lang="en-US" sz="4000" dirty="0" smtClean="0">
                <a:solidFill>
                  <a:srgbClr val="003366"/>
                </a:solidFill>
              </a:rPr>
              <a:t>tiling look like?</a:t>
            </a:r>
            <a:endParaRPr lang="en-US" sz="4000" dirty="0">
              <a:solidFill>
                <a:srgbClr val="003366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55725" y="970751"/>
            <a:ext cx="2660650" cy="3098800"/>
            <a:chOff x="473" y="1146"/>
            <a:chExt cx="2294" cy="2563"/>
          </a:xfrm>
        </p:grpSpPr>
        <p:pic>
          <p:nvPicPr>
            <p:cNvPr id="2324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" y="1146"/>
              <a:ext cx="2294" cy="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2451" name="Rectangle 3"/>
            <p:cNvSpPr>
              <a:spLocks noChangeArrowheads="1"/>
            </p:cNvSpPr>
            <p:nvPr/>
          </p:nvSpPr>
          <p:spPr bwMode="auto">
            <a:xfrm rot="-1835673">
              <a:off x="1363" y="2507"/>
              <a:ext cx="405" cy="39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 rot="2022058">
              <a:off x="957" y="2463"/>
              <a:ext cx="269" cy="391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0" name="AutoShape 12"/>
            <p:cNvSpPr>
              <a:spLocks noChangeArrowheads="1"/>
            </p:cNvSpPr>
            <p:nvPr/>
          </p:nvSpPr>
          <p:spPr bwMode="auto">
            <a:xfrm>
              <a:off x="1270" y="2854"/>
              <a:ext cx="350" cy="390"/>
            </a:xfrm>
            <a:prstGeom prst="parallelogram">
              <a:avLst>
                <a:gd name="adj" fmla="val 25000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1350" y="2117"/>
              <a:ext cx="405" cy="390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3" name="AutoShape 15"/>
            <p:cNvSpPr>
              <a:spLocks noChangeArrowheads="1"/>
            </p:cNvSpPr>
            <p:nvPr/>
          </p:nvSpPr>
          <p:spPr bwMode="auto">
            <a:xfrm>
              <a:off x="757" y="2897"/>
              <a:ext cx="513" cy="83"/>
            </a:xfrm>
            <a:prstGeom prst="parallelogram">
              <a:avLst>
                <a:gd name="adj" fmla="val 154518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458" name="Picture 10" descr="g4g7-1"/>
            <p:cNvPicPr>
              <a:picLocks noChangeAspect="1" noChangeArrowheads="1"/>
            </p:cNvPicPr>
            <p:nvPr/>
          </p:nvPicPr>
          <p:blipFill>
            <a:blip r:embed="rId4">
              <a:alphaModFix amt="72000"/>
            </a:blip>
            <a:srcRect/>
            <a:stretch>
              <a:fillRect/>
            </a:stretch>
          </p:blipFill>
          <p:spPr bwMode="auto">
            <a:xfrm rot="1797144">
              <a:off x="1497" y="1736"/>
              <a:ext cx="541" cy="450"/>
            </a:xfrm>
            <a:prstGeom prst="rect">
              <a:avLst/>
            </a:prstGeom>
            <a:noFill/>
          </p:spPr>
        </p:pic>
        <p:sp>
          <p:nvSpPr>
            <p:cNvPr id="232462" name="Rectangle 14"/>
            <p:cNvSpPr>
              <a:spLocks noChangeArrowheads="1"/>
            </p:cNvSpPr>
            <p:nvPr/>
          </p:nvSpPr>
          <p:spPr bwMode="auto">
            <a:xfrm>
              <a:off x="1215" y="1961"/>
              <a:ext cx="405" cy="39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 rot="-1260340">
              <a:off x="1768" y="2156"/>
              <a:ext cx="270" cy="390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418199"/>
            <a:ext cx="533400" cy="930275"/>
            <a:chOff x="2928" y="2211"/>
            <a:chExt cx="336" cy="586"/>
          </a:xfrm>
        </p:grpSpPr>
        <p:sp>
          <p:nvSpPr>
            <p:cNvPr id="232467" name="Arc 19"/>
            <p:cNvSpPr>
              <a:spLocks/>
            </p:cNvSpPr>
            <p:nvPr/>
          </p:nvSpPr>
          <p:spPr bwMode="auto">
            <a:xfrm>
              <a:off x="2928" y="2294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8" name="Arc 20"/>
            <p:cNvSpPr>
              <a:spLocks/>
            </p:cNvSpPr>
            <p:nvPr/>
          </p:nvSpPr>
          <p:spPr bwMode="auto">
            <a:xfrm>
              <a:off x="3000" y="2255"/>
              <a:ext cx="168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9" name="Arc 21"/>
            <p:cNvSpPr>
              <a:spLocks/>
            </p:cNvSpPr>
            <p:nvPr/>
          </p:nvSpPr>
          <p:spPr bwMode="auto">
            <a:xfrm>
              <a:off x="3120" y="2211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-10800000">
            <a:off x="682625" y="2631276"/>
            <a:ext cx="533400" cy="930275"/>
            <a:chOff x="2928" y="2211"/>
            <a:chExt cx="336" cy="586"/>
          </a:xfrm>
        </p:grpSpPr>
        <p:sp>
          <p:nvSpPr>
            <p:cNvPr id="232473" name="Arc 25"/>
            <p:cNvSpPr>
              <a:spLocks/>
            </p:cNvSpPr>
            <p:nvPr/>
          </p:nvSpPr>
          <p:spPr bwMode="auto">
            <a:xfrm>
              <a:off x="2928" y="2294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4" name="Arc 26"/>
            <p:cNvSpPr>
              <a:spLocks/>
            </p:cNvSpPr>
            <p:nvPr/>
          </p:nvSpPr>
          <p:spPr bwMode="auto">
            <a:xfrm>
              <a:off x="3000" y="2255"/>
              <a:ext cx="168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5" name="Arc 27"/>
            <p:cNvSpPr>
              <a:spLocks/>
            </p:cNvSpPr>
            <p:nvPr/>
          </p:nvSpPr>
          <p:spPr bwMode="auto">
            <a:xfrm>
              <a:off x="3120" y="2211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641975" y="942176"/>
            <a:ext cx="2663825" cy="3173413"/>
            <a:chOff x="3312" y="1384"/>
            <a:chExt cx="1810" cy="2310"/>
          </a:xfrm>
        </p:grpSpPr>
        <p:pic>
          <p:nvPicPr>
            <p:cNvPr id="232477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1384"/>
              <a:ext cx="1810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2478" name="Rectangle 30"/>
            <p:cNvSpPr>
              <a:spLocks noChangeArrowheads="1"/>
            </p:cNvSpPr>
            <p:nvPr/>
          </p:nvSpPr>
          <p:spPr bwMode="auto">
            <a:xfrm rot="-1835673">
              <a:off x="3907" y="2323"/>
              <a:ext cx="320" cy="351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9" name="Rectangle 31"/>
            <p:cNvSpPr>
              <a:spLocks noChangeArrowheads="1"/>
            </p:cNvSpPr>
            <p:nvPr/>
          </p:nvSpPr>
          <p:spPr bwMode="auto">
            <a:xfrm rot="2022058">
              <a:off x="4409" y="2359"/>
              <a:ext cx="212" cy="352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0" name="AutoShape 32"/>
            <p:cNvSpPr>
              <a:spLocks noChangeArrowheads="1"/>
            </p:cNvSpPr>
            <p:nvPr/>
          </p:nvSpPr>
          <p:spPr bwMode="auto">
            <a:xfrm>
              <a:off x="4007" y="2147"/>
              <a:ext cx="276" cy="352"/>
            </a:xfrm>
            <a:prstGeom prst="parallelogram">
              <a:avLst>
                <a:gd name="adj" fmla="val 25000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1" name="Rectangle 33"/>
            <p:cNvSpPr>
              <a:spLocks noChangeArrowheads="1"/>
            </p:cNvSpPr>
            <p:nvPr/>
          </p:nvSpPr>
          <p:spPr bwMode="auto">
            <a:xfrm>
              <a:off x="3963" y="2747"/>
              <a:ext cx="320" cy="352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2" name="AutoShape 34"/>
            <p:cNvSpPr>
              <a:spLocks noChangeArrowheads="1"/>
            </p:cNvSpPr>
            <p:nvPr/>
          </p:nvSpPr>
          <p:spPr bwMode="auto">
            <a:xfrm>
              <a:off x="4280" y="2112"/>
              <a:ext cx="405" cy="75"/>
            </a:xfrm>
            <a:prstGeom prst="parallelogram">
              <a:avLst>
                <a:gd name="adj" fmla="val 135000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483" name="Picture 35" descr="g4g7-1"/>
            <p:cNvPicPr>
              <a:picLocks noChangeAspect="1" noChangeArrowheads="1"/>
            </p:cNvPicPr>
            <p:nvPr/>
          </p:nvPicPr>
          <p:blipFill>
            <a:blip r:embed="rId4">
              <a:alphaModFix amt="72000"/>
            </a:blip>
            <a:srcRect/>
            <a:stretch>
              <a:fillRect/>
            </a:stretch>
          </p:blipFill>
          <p:spPr bwMode="auto">
            <a:xfrm rot="-352196">
              <a:off x="3536" y="2831"/>
              <a:ext cx="427" cy="405"/>
            </a:xfrm>
            <a:prstGeom prst="rect">
              <a:avLst/>
            </a:prstGeom>
            <a:noFill/>
          </p:spPr>
        </p:pic>
        <p:sp>
          <p:nvSpPr>
            <p:cNvPr id="232484" name="Rectangle 36"/>
            <p:cNvSpPr>
              <a:spLocks noChangeArrowheads="1"/>
            </p:cNvSpPr>
            <p:nvPr/>
          </p:nvSpPr>
          <p:spPr bwMode="auto">
            <a:xfrm>
              <a:off x="4089" y="3032"/>
              <a:ext cx="320" cy="351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5" name="Rectangle 37"/>
            <p:cNvSpPr>
              <a:spLocks noChangeArrowheads="1"/>
            </p:cNvSpPr>
            <p:nvPr/>
          </p:nvSpPr>
          <p:spPr bwMode="auto">
            <a:xfrm rot="-1260340">
              <a:off x="3694" y="2395"/>
              <a:ext cx="213" cy="352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487" name="Rectangle 39"/>
          <p:cNvSpPr>
            <a:spLocks noChangeArrowheads="1"/>
          </p:cNvSpPr>
          <p:nvPr/>
        </p:nvSpPr>
        <p:spPr bwMode="auto">
          <a:xfrm>
            <a:off x="3494776" y="4026454"/>
            <a:ext cx="2455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“Mix” them up!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40219" y="4458191"/>
            <a:ext cx="3794135" cy="2095348"/>
            <a:chOff x="1540219" y="4458191"/>
            <a:chExt cx="3794135" cy="20953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445" y="4968012"/>
              <a:ext cx="1981909" cy="158552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970776" y="4988193"/>
              <a:ext cx="1524000" cy="1409700"/>
            </a:xfrm>
            <a:prstGeom prst="rect">
              <a:avLst/>
            </a:prstGeom>
          </p:spPr>
        </p:pic>
        <p:sp>
          <p:nvSpPr>
            <p:cNvPr id="46" name="Curved Left Arrow 45"/>
            <p:cNvSpPr/>
            <p:nvPr/>
          </p:nvSpPr>
          <p:spPr bwMode="auto">
            <a:xfrm rot="16200000">
              <a:off x="2511239" y="3487171"/>
              <a:ext cx="662776" cy="26048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9526643">
            <a:off x="250825" y="5134737"/>
            <a:ext cx="1473200" cy="1431755"/>
            <a:chOff x="3826703" y="5077093"/>
            <a:chExt cx="1473200" cy="14317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6703" y="5077093"/>
              <a:ext cx="1473200" cy="1371600"/>
            </a:xfrm>
            <a:prstGeom prst="rect">
              <a:avLst/>
            </a:prstGeom>
          </p:spPr>
        </p:pic>
        <p:sp>
          <p:nvSpPr>
            <p:cNvPr id="48" name="Right Triangle 47"/>
            <p:cNvSpPr/>
            <p:nvPr/>
          </p:nvSpPr>
          <p:spPr bwMode="auto">
            <a:xfrm>
              <a:off x="3826703" y="5746848"/>
              <a:ext cx="1008994" cy="762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45296" y="4525384"/>
            <a:ext cx="4298704" cy="1872509"/>
            <a:chOff x="4845296" y="4525384"/>
            <a:chExt cx="4298704" cy="187250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8020" y="4988193"/>
              <a:ext cx="1524000" cy="1409700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6935977" y="4968012"/>
              <a:ext cx="1749066" cy="1264935"/>
              <a:chOff x="6932020" y="4862512"/>
              <a:chExt cx="2116141" cy="173523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020" y="4862512"/>
                <a:ext cx="2116141" cy="173523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7304" y="5020056"/>
                <a:ext cx="865632" cy="1425079"/>
              </a:xfrm>
              <a:prstGeom prst="rect">
                <a:avLst/>
              </a:prstGeom>
            </p:spPr>
          </p:pic>
        </p:grpSp>
        <p:sp>
          <p:nvSpPr>
            <p:cNvPr id="47" name="Curved Left Arrow 46"/>
            <p:cNvSpPr/>
            <p:nvPr/>
          </p:nvSpPr>
          <p:spPr bwMode="auto">
            <a:xfrm rot="16200000">
              <a:off x="5816316" y="3554364"/>
              <a:ext cx="662776" cy="26048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>
              <a:off x="8655929" y="4753023"/>
              <a:ext cx="488071" cy="429976"/>
            </a:xfrm>
            <a:prstGeom prst="bentArrow">
              <a:avLst>
                <a:gd name="adj1" fmla="val 25000"/>
                <a:gd name="adj2" fmla="val 48629"/>
                <a:gd name="adj3" fmla="val 25000"/>
                <a:gd name="adj4" fmla="val 4375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4686300" y="2473932"/>
            <a:ext cx="507393" cy="3988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335881" y="3686960"/>
            <a:ext cx="3341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8000"/>
                </a:solidFill>
              </a:rPr>
              <a:t>Repeat</a:t>
            </a:r>
            <a:r>
              <a:rPr lang="en-US" sz="2400" dirty="0"/>
              <a:t>: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174081" y="4267200"/>
            <a:ext cx="58626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 Pick </a:t>
            </a:r>
            <a:r>
              <a:rPr lang="en-US" b="1" i="1" dirty="0" err="1">
                <a:solidFill>
                  <a:srgbClr val="FF8000"/>
                </a:solidFill>
              </a:rPr>
              <a:t>v</a:t>
            </a:r>
            <a:r>
              <a:rPr lang="en-US" dirty="0"/>
              <a:t> in the lattice region;</a:t>
            </a:r>
          </a:p>
          <a:p>
            <a:pPr algn="l"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FF8000"/>
                </a:solidFill>
              </a:rPr>
              <a:t>Add / remove</a:t>
            </a:r>
            <a:r>
              <a:rPr lang="en-US" dirty="0"/>
              <a:t> the ``cube’’         .        </a:t>
            </a:r>
          </a:p>
          <a:p>
            <a:pPr algn="l">
              <a:spcBef>
                <a:spcPct val="50000"/>
              </a:spcBef>
              <a:buFont typeface="Wingdings" charset="2"/>
              <a:buNone/>
            </a:pPr>
            <a:r>
              <a:rPr lang="en-US" dirty="0"/>
              <a:t>        at  </a:t>
            </a:r>
            <a:r>
              <a:rPr lang="en-US" b="1" i="1" dirty="0" err="1">
                <a:solidFill>
                  <a:srgbClr val="FF8000"/>
                </a:solidFill>
              </a:rPr>
              <a:t>v</a:t>
            </a:r>
            <a:r>
              <a:rPr lang="en-US" dirty="0"/>
              <a:t>  </a:t>
            </a:r>
            <a:r>
              <a:rPr lang="en-US" dirty="0" err="1"/>
              <a:t>w.p</a:t>
            </a:r>
            <a:r>
              <a:rPr lang="en-US" dirty="0"/>
              <a:t>. ½, if possible.</a:t>
            </a:r>
          </a:p>
        </p:txBody>
      </p:sp>
      <p:pic>
        <p:nvPicPr>
          <p:cNvPr id="213034" name="Picture 42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sp>
        <p:nvSpPr>
          <p:cNvPr id="213043" name="Line 51"/>
          <p:cNvSpPr>
            <a:spLocks noChangeShapeType="1"/>
          </p:cNvSpPr>
          <p:nvPr/>
        </p:nvSpPr>
        <p:spPr bwMode="auto">
          <a:xfrm>
            <a:off x="4206875" y="2138363"/>
            <a:ext cx="898525" cy="0"/>
          </a:xfrm>
          <a:prstGeom prst="line">
            <a:avLst/>
          </a:prstGeom>
          <a:noFill/>
          <a:ln w="41275">
            <a:solidFill>
              <a:srgbClr val="FF6B1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213031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213032" name="Picture 40" descr="g4g7_1x1x1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213037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8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40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13036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41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9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Diamond 15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Diamond 16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Diamond 22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pic>
        <p:nvPicPr>
          <p:cNvPr id="236553" name="Picture 9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69925" y="371475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eriod"/>
            </a:pPr>
            <a:r>
              <a:rPr lang="en-US"/>
              <a:t> The state space is connected.</a:t>
            </a: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669925" y="4383088"/>
            <a:ext cx="8474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l">
              <a:buFont typeface="Arial" charset="0"/>
              <a:buAutoNum type="arabicPeriod" startAt="2"/>
            </a:pPr>
            <a:r>
              <a:rPr lang="en-US" dirty="0" smtClean="0"/>
              <a:t>If </a:t>
            </a:r>
            <a:r>
              <a:rPr lang="en-US" dirty="0"/>
              <a:t>we do this long enough, each tiling </a:t>
            </a:r>
            <a:r>
              <a:rPr lang="en-US" dirty="0" smtClean="0"/>
              <a:t>will be </a:t>
            </a: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514350" indent="-514350" algn="l"/>
            <a:r>
              <a:rPr lang="en-US" dirty="0" smtClean="0"/>
              <a:t>           equally </a:t>
            </a:r>
            <a:r>
              <a:rPr lang="en-US" dirty="0"/>
              <a:t>likely.</a:t>
            </a: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669925" y="532923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/>
              <a:t>3</a:t>
            </a:r>
            <a:r>
              <a:rPr lang="en-US" i="1"/>
              <a:t>.  </a:t>
            </a:r>
            <a:r>
              <a:rPr lang="en-US" i="1">
                <a:solidFill>
                  <a:srgbClr val="FF0000"/>
                </a:solidFill>
              </a:rPr>
              <a:t>How long</a:t>
            </a:r>
            <a:r>
              <a:rPr lang="en-US"/>
              <a:t> is “long enough” </a:t>
            </a:r>
            <a:r>
              <a:rPr lang="en-US">
                <a:solidFill>
                  <a:srgbClr val="FF0000"/>
                </a:solidFill>
              </a:rPr>
              <a:t>?</a:t>
            </a:r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>
            <a:off x="4206875" y="2138363"/>
            <a:ext cx="898525" cy="0"/>
          </a:xfrm>
          <a:prstGeom prst="line">
            <a:avLst/>
          </a:prstGeom>
          <a:noFill/>
          <a:ln w="41275">
            <a:solidFill>
              <a:srgbClr val="FF6B1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25" y="5245100"/>
            <a:ext cx="1193800" cy="1206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20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21" name="Picture 40" descr="g4g7_1x1x1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5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Diamond 27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Diamond 28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Diamond 29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3" grpId="0"/>
      <p:bldP spid="2365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42491" y="357369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6600"/>
                </a:solidFill>
              </a:rPr>
              <a:t>When </a:t>
            </a:r>
            <a:r>
              <a:rPr lang="en-US" sz="4000" dirty="0" smtClean="0"/>
              <a:t>do we stop our algorithms?</a:t>
            </a:r>
            <a:endParaRPr lang="en-US" sz="4000" dirty="0"/>
          </a:p>
        </p:txBody>
      </p:sp>
      <p:pic>
        <p:nvPicPr>
          <p:cNvPr id="238597" name="Picture 5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31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32" name="Picture 40" descr="g4g7_1x1x1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33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Diamond 38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Diamond 39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Diamond 40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80999" y="4052094"/>
            <a:ext cx="8686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 dirty="0" err="1">
                <a:solidFill>
                  <a:srgbClr val="000099"/>
                </a:solidFill>
              </a:rPr>
              <a:t>Thm</a:t>
            </a:r>
            <a:r>
              <a:rPr lang="en-US" u="sng" dirty="0">
                <a:solidFill>
                  <a:srgbClr val="000099"/>
                </a:solidFill>
              </a:rPr>
              <a:t>:</a:t>
            </a:r>
            <a:r>
              <a:rPr lang="en-US" dirty="0">
                <a:solidFill>
                  <a:srgbClr val="000099"/>
                </a:solidFill>
              </a:rPr>
              <a:t>   The lozenge Markov chain is “rapidly mixing.”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                                                              </a:t>
            </a:r>
            <a:r>
              <a:rPr lang="en-US" sz="2400" dirty="0">
                <a:solidFill>
                  <a:srgbClr val="804000"/>
                </a:solidFill>
              </a:rPr>
              <a:t>[</a:t>
            </a:r>
            <a:r>
              <a:rPr lang="en-US" sz="2400" dirty="0" err="1">
                <a:solidFill>
                  <a:srgbClr val="804000"/>
                </a:solidFill>
              </a:rPr>
              <a:t>Luby</a:t>
            </a:r>
            <a:r>
              <a:rPr lang="en-US" sz="2400" dirty="0">
                <a:solidFill>
                  <a:srgbClr val="804000"/>
                </a:solidFill>
              </a:rPr>
              <a:t>, R., Sinclair]</a:t>
            </a:r>
            <a:r>
              <a:rPr lang="en-US" dirty="0">
                <a:solidFill>
                  <a:srgbClr val="996633"/>
                </a:solidFill>
              </a:rPr>
              <a:t>   </a:t>
            </a:r>
            <a:endParaRPr lang="en-US" u="sng" dirty="0">
              <a:solidFill>
                <a:srgbClr val="996633"/>
              </a:solidFill>
            </a:endParaRPr>
          </a:p>
        </p:txBody>
      </p:sp>
      <p:grpSp>
        <p:nvGrpSpPr>
          <p:cNvPr id="25" name="Group 28"/>
          <p:cNvGrpSpPr/>
          <p:nvPr/>
        </p:nvGrpSpPr>
        <p:grpSpPr>
          <a:xfrm>
            <a:off x="646974" y="5087501"/>
            <a:ext cx="7775749" cy="1770499"/>
            <a:chOff x="646974" y="5087501"/>
            <a:chExt cx="7775749" cy="1770499"/>
          </a:xfrm>
        </p:grpSpPr>
        <p:grpSp>
          <p:nvGrpSpPr>
            <p:cNvPr id="26" name="Group 25"/>
            <p:cNvGrpSpPr/>
            <p:nvPr/>
          </p:nvGrpSpPr>
          <p:grpSpPr>
            <a:xfrm>
              <a:off x="646974" y="5099405"/>
              <a:ext cx="3369401" cy="1758595"/>
              <a:chOff x="5528239" y="5099405"/>
              <a:chExt cx="3369401" cy="1758595"/>
            </a:xfrm>
            <a:solidFill>
              <a:schemeClr val="accent6">
                <a:lumMod val="60000"/>
                <a:lumOff val="40000"/>
                <a:alpha val="50000"/>
              </a:schemeClr>
            </a:solidFill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528239" y="5397500"/>
                <a:ext cx="1460500" cy="14605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9" name="Cloud Callout 48"/>
              <p:cNvSpPr/>
              <p:nvPr/>
            </p:nvSpPr>
            <p:spPr bwMode="auto">
              <a:xfrm rot="20933632" flipV="1">
                <a:off x="6925659" y="5099405"/>
                <a:ext cx="1971981" cy="1630554"/>
              </a:xfrm>
              <a:prstGeom prst="cloudCallout">
                <a:avLst>
                  <a:gd name="adj1" fmla="val -70635"/>
                  <a:gd name="adj2" fmla="val 16834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oup 24"/>
            <p:cNvGrpSpPr/>
            <p:nvPr/>
          </p:nvGrpSpPr>
          <p:grpSpPr>
            <a:xfrm>
              <a:off x="5178976" y="5087501"/>
              <a:ext cx="3243747" cy="1630554"/>
              <a:chOff x="963128" y="5074880"/>
              <a:chExt cx="3243747" cy="1630554"/>
            </a:xfrm>
            <a:solidFill>
              <a:srgbClr val="2CFF2C">
                <a:alpha val="50000"/>
              </a:srgbClr>
            </a:solidFill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89275" y="5226050"/>
                <a:ext cx="1117600" cy="14097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7" name="Cloud Callout 46"/>
              <p:cNvSpPr/>
              <p:nvPr/>
            </p:nvSpPr>
            <p:spPr bwMode="auto">
              <a:xfrm rot="20851239" flipH="1">
                <a:off x="963128" y="5074880"/>
                <a:ext cx="1971981" cy="1630554"/>
              </a:xfrm>
              <a:prstGeom prst="cloudCallout">
                <a:avLst>
                  <a:gd name="adj1" fmla="val -78457"/>
                  <a:gd name="adj2" fmla="val 11699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286000" y="5397500"/>
              <a:ext cx="1439567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dirty="0" smtClean="0"/>
                <a:t>2</a:t>
              </a:r>
              <a:r>
                <a:rPr lang="en-US" sz="2400" baseline="30000" dirty="0" smtClean="0"/>
                <a:t>n</a:t>
              </a:r>
              <a:r>
                <a:rPr lang="en-US" sz="2400" dirty="0" smtClean="0"/>
                <a:t>,  3</a:t>
              </a:r>
              <a:r>
                <a:rPr lang="en-US" sz="2400" baseline="30000" dirty="0" smtClean="0"/>
                <a:t>n 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, 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/>
                <a:t>10</a:t>
              </a:r>
              <a:r>
                <a:rPr lang="en-US" sz="2400" baseline="30000" dirty="0" smtClean="0"/>
                <a:t>√n</a:t>
              </a:r>
              <a:r>
                <a:rPr lang="en-US" sz="2400" dirty="0" smtClean="0"/>
                <a:t>, …</a:t>
              </a:r>
            </a:p>
            <a:p>
              <a:pPr>
                <a:spcAft>
                  <a:spcPts val="2400"/>
                </a:spcAft>
              </a:pPr>
              <a:r>
                <a:rPr lang="en-US" sz="2400" baseline="30000" dirty="0" smtClean="0"/>
                <a:t>(exponential)</a:t>
              </a:r>
              <a:endParaRPr lang="en-US" sz="2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5060" y="5397500"/>
              <a:ext cx="1736072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dirty="0" smtClean="0"/>
                <a:t>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, 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 log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,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 smtClean="0"/>
                <a:t>n</a:t>
              </a:r>
              <a:r>
                <a:rPr lang="en-US" sz="2400" baseline="30000" dirty="0" smtClean="0"/>
                <a:t>10</a:t>
              </a:r>
              <a:r>
                <a:rPr lang="en-US" sz="2400" dirty="0" smtClean="0"/>
                <a:t>, …</a:t>
              </a:r>
            </a:p>
            <a:p>
              <a:pPr>
                <a:spcAft>
                  <a:spcPts val="2400"/>
                </a:spcAft>
              </a:pPr>
              <a:r>
                <a:rPr lang="en-US" sz="2400" baseline="30000" dirty="0" smtClean="0"/>
                <a:t>(polynomial)</a:t>
              </a:r>
              <a:endParaRPr lang="en-US" sz="2400" baseline="30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001667" y="5274389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6160" y="5238671"/>
            <a:ext cx="9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457200" y="3505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 dirty="0"/>
              <a:t>3.   </a:t>
            </a:r>
            <a:r>
              <a:rPr lang="en-US" i="1" dirty="0">
                <a:solidFill>
                  <a:srgbClr val="FF0000"/>
                </a:solidFill>
              </a:rPr>
              <a:t>How long</a:t>
            </a:r>
            <a:r>
              <a:rPr lang="en-US" dirty="0"/>
              <a:t> is “long enough”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3" name="Right Arrow 52"/>
          <p:cNvSpPr/>
          <p:nvPr/>
        </p:nvSpPr>
        <p:spPr bwMode="auto">
          <a:xfrm rot="2781668">
            <a:off x="4357941" y="4684431"/>
            <a:ext cx="1046377" cy="503798"/>
          </a:xfrm>
          <a:prstGeom prst="rightArrow">
            <a:avLst/>
          </a:prstGeom>
          <a:solidFill>
            <a:srgbClr val="008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51" grpId="0"/>
      <p:bldP spid="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47858" name="Text Box 50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47860" name="Oval 52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1" name="Oval 53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2" name="Oval 54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3" name="Oval 55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4" name="Oval 56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5" name="Oval 57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6" name="Oval 58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7" name="Oval 59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8" name="Oval 60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9" name="Oval 61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0" name="Oval 62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1" name="Oval 63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3" name="Oval 65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4" name="Oval 66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5" name="Oval 67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6" name="Oval 68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7" name="Oval 69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8" name="Oval 70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9" name="Oval 71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0" name="Oval 72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1" name="Oval 73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2" name="Oval 74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3" name="Oval 75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4" name="Oval 76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47886" name="Oval 78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7" name="Oval 79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8" name="Oval 80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9" name="Oval 81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0" name="Oval 82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1" name="Oval 83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2" name="Oval 84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3" name="Oval 85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4" name="Oval 86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5" name="Oval 87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6" name="Oval 88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7" name="Oval 89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8" name="Oval 90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9" name="Oval 91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0" name="Oval 92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1" name="Oval 93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2" name="Oval 94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3" name="Oval 95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4" name="Oval 96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5" name="Oval 97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6" name="Oval 98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7" name="Oval 99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8" name="Oval 100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9" name="Oval 101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0" name="Oval 102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1" name="Oval 103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2" name="Oval 104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3" name="Oval 105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4" name="Oval 106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5" name="Oval 107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6" name="Oval 108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7939" name="Rectangle 13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941" name="Rectangle 133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092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095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8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98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8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0983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84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1185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4939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=0 :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4339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83735" y="743394"/>
            <a:ext cx="269093" cy="53901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685800" y="1403183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=2 :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483735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ectangle 10"/>
          <p:cNvSpPr/>
          <p:nvPr/>
        </p:nvSpPr>
        <p:spPr bwMode="auto">
          <a:xfrm>
            <a:off x="1752828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13"/>
          <p:cNvGrpSpPr/>
          <p:nvPr/>
        </p:nvGrpSpPr>
        <p:grpSpPr>
          <a:xfrm rot="16200000">
            <a:off x="2380301" y="1403594"/>
            <a:ext cx="539010" cy="538187"/>
            <a:chOff x="3962400" y="3264748"/>
            <a:chExt cx="914400" cy="914400"/>
          </a:xfrm>
          <a:solidFill>
            <a:srgbClr val="FF00FF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ectangle 12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15" name="TextBox 14"/>
          <p:cNvSpPr txBox="1"/>
          <p:nvPr/>
        </p:nvSpPr>
        <p:spPr>
          <a:xfrm>
            <a:off x="685800" y="209790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=3 :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83735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Rectangle 16"/>
          <p:cNvSpPr/>
          <p:nvPr/>
        </p:nvSpPr>
        <p:spPr bwMode="auto">
          <a:xfrm>
            <a:off x="1752828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6" name="Group 17"/>
          <p:cNvGrpSpPr/>
          <p:nvPr/>
        </p:nvGrpSpPr>
        <p:grpSpPr>
          <a:xfrm rot="16200000">
            <a:off x="2649395" y="2098316"/>
            <a:ext cx="539010" cy="538187"/>
            <a:chOff x="3962400" y="3264748"/>
            <a:chExt cx="914400" cy="914400"/>
          </a:xfrm>
          <a:solidFill>
            <a:srgbClr val="00FF00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0" name="Rectangle 19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1" name="Rectangle 20"/>
          <p:cNvSpPr/>
          <p:nvPr/>
        </p:nvSpPr>
        <p:spPr bwMode="auto">
          <a:xfrm>
            <a:off x="2021922" y="2097903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tangle 21"/>
          <p:cNvSpPr/>
          <p:nvPr/>
        </p:nvSpPr>
        <p:spPr bwMode="auto">
          <a:xfrm>
            <a:off x="3187993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4" name="Group 26"/>
          <p:cNvGrpSpPr/>
          <p:nvPr/>
        </p:nvGrpSpPr>
        <p:grpSpPr>
          <a:xfrm flipH="1">
            <a:off x="3860726" y="2097902"/>
            <a:ext cx="807280" cy="539010"/>
            <a:chOff x="6477000" y="4443301"/>
            <a:chExt cx="1371600" cy="914401"/>
          </a:xfrm>
        </p:grpSpPr>
        <p:grpSp>
          <p:nvGrpSpPr>
            <p:cNvPr id="18" name="Group 22"/>
            <p:cNvGrpSpPr/>
            <p:nvPr/>
          </p:nvGrpSpPr>
          <p:grpSpPr>
            <a:xfrm rot="16200000">
              <a:off x="6477000" y="4443302"/>
              <a:ext cx="914400" cy="91440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24" name="Rectangle 2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5" name="Rectangle 2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6" name="Rectangle 25"/>
            <p:cNvSpPr/>
            <p:nvPr/>
          </p:nvSpPr>
          <p:spPr bwMode="auto">
            <a:xfrm>
              <a:off x="7391400" y="4443301"/>
              <a:ext cx="457200" cy="9144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8" name="Rectangle 27"/>
          <p:cNvSpPr/>
          <p:nvPr/>
        </p:nvSpPr>
        <p:spPr bwMode="auto">
          <a:xfrm>
            <a:off x="1483735" y="43187"/>
            <a:ext cx="26909" cy="5390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9" name="TextBox 28"/>
          <p:cNvSpPr txBox="1"/>
          <p:nvPr/>
        </p:nvSpPr>
        <p:spPr>
          <a:xfrm>
            <a:off x="685800" y="2808620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=4 : 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483735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ectangle 30"/>
          <p:cNvSpPr/>
          <p:nvPr/>
        </p:nvSpPr>
        <p:spPr bwMode="auto">
          <a:xfrm>
            <a:off x="1752828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ectangle 34"/>
          <p:cNvSpPr/>
          <p:nvPr/>
        </p:nvSpPr>
        <p:spPr bwMode="auto">
          <a:xfrm>
            <a:off x="2021922" y="2808619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2" name="Rectangle 41"/>
          <p:cNvSpPr/>
          <p:nvPr/>
        </p:nvSpPr>
        <p:spPr bwMode="auto">
          <a:xfrm>
            <a:off x="2291014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3" name="Group 44"/>
          <p:cNvGrpSpPr/>
          <p:nvPr/>
        </p:nvGrpSpPr>
        <p:grpSpPr>
          <a:xfrm>
            <a:off x="2793697" y="2808619"/>
            <a:ext cx="2412496" cy="539013"/>
            <a:chOff x="4267199" y="4800600"/>
            <a:chExt cx="4098923" cy="914406"/>
          </a:xfrm>
        </p:grpSpPr>
        <p:grpSp>
          <p:nvGrpSpPr>
            <p:cNvPr id="27" name="Group 31"/>
            <p:cNvGrpSpPr/>
            <p:nvPr/>
          </p:nvGrpSpPr>
          <p:grpSpPr>
            <a:xfrm rot="16200000">
              <a:off x="4267199" y="4800606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5181599" y="4800605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2" name="Group 36"/>
            <p:cNvGrpSpPr/>
            <p:nvPr/>
          </p:nvGrpSpPr>
          <p:grpSpPr>
            <a:xfrm flipH="1">
              <a:off x="6537321" y="4800605"/>
              <a:ext cx="1371600" cy="914401"/>
              <a:chOff x="6477000" y="4443301"/>
              <a:chExt cx="1371600" cy="914401"/>
            </a:xfrm>
            <a:solidFill>
              <a:srgbClr val="FF8000"/>
            </a:solidFill>
          </p:grpSpPr>
          <p:grpSp>
            <p:nvGrpSpPr>
              <p:cNvPr id="37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9" name="Rectangle 38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3" name="Rectangle 42"/>
            <p:cNvSpPr/>
            <p:nvPr/>
          </p:nvSpPr>
          <p:spPr bwMode="auto">
            <a:xfrm>
              <a:off x="5638799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4" name="Rectangle 43"/>
            <p:cNvSpPr/>
            <p:nvPr/>
          </p:nvSpPr>
          <p:spPr bwMode="auto">
            <a:xfrm>
              <a:off x="7908922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38" name="Group 57"/>
          <p:cNvGrpSpPr/>
          <p:nvPr/>
        </p:nvGrpSpPr>
        <p:grpSpPr>
          <a:xfrm flipH="1">
            <a:off x="1483734" y="3482374"/>
            <a:ext cx="1076373" cy="539013"/>
            <a:chOff x="3352799" y="5943594"/>
            <a:chExt cx="1828800" cy="914406"/>
          </a:xfrm>
        </p:grpSpPr>
        <p:grpSp>
          <p:nvGrpSpPr>
            <p:cNvPr id="45" name="Group 31"/>
            <p:cNvGrpSpPr/>
            <p:nvPr/>
          </p:nvGrpSpPr>
          <p:grpSpPr>
            <a:xfrm rot="16200000">
              <a:off x="3352799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6" name="Rectangle 55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7" name="Rectangle 56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8" name="Rectangle 47"/>
            <p:cNvSpPr/>
            <p:nvPr/>
          </p:nvSpPr>
          <p:spPr bwMode="auto">
            <a:xfrm>
              <a:off x="4267199" y="5943599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50" name="Rectangle 49"/>
            <p:cNvSpPr/>
            <p:nvPr/>
          </p:nvSpPr>
          <p:spPr bwMode="auto">
            <a:xfrm>
              <a:off x="4724399" y="5943594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46" name="Group 61"/>
          <p:cNvGrpSpPr/>
          <p:nvPr/>
        </p:nvGrpSpPr>
        <p:grpSpPr>
          <a:xfrm>
            <a:off x="2784353" y="3460259"/>
            <a:ext cx="1076373" cy="539010"/>
            <a:chOff x="6080121" y="5943600"/>
            <a:chExt cx="1828800" cy="914400"/>
          </a:xfrm>
        </p:grpSpPr>
        <p:grpSp>
          <p:nvGrpSpPr>
            <p:cNvPr id="47" name="Group 22"/>
            <p:cNvGrpSpPr/>
            <p:nvPr/>
          </p:nvGrpSpPr>
          <p:grpSpPr>
            <a:xfrm rot="5400000" flipH="1">
              <a:off x="60801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5" name="Rectangle 5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9" name="Group 22"/>
            <p:cNvGrpSpPr/>
            <p:nvPr/>
          </p:nvGrpSpPr>
          <p:grpSpPr>
            <a:xfrm rot="5400000" flipH="1">
              <a:off x="69945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60" name="Rectangle 59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61" name="Rectangle 60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sp>
        <p:nvSpPr>
          <p:cNvPr id="65" name="TextBox 64"/>
          <p:cNvSpPr txBox="1"/>
          <p:nvPr/>
        </p:nvSpPr>
        <p:spPr>
          <a:xfrm>
            <a:off x="850317" y="4343400"/>
            <a:ext cx="4495817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1,  1,  2,  3,  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9" name="Rectangle 25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1946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1947" name="Text Box 43"/>
          <p:cNvSpPr txBox="1">
            <a:spLocks noChangeArrowheads="1"/>
          </p:cNvSpPr>
          <p:nvPr/>
        </p:nvSpPr>
        <p:spPr bwMode="auto">
          <a:xfrm>
            <a:off x="412089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194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1974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5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6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7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8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9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0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1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2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3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4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5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6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7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8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9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2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3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4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5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6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7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8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9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0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1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2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3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4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200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06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2008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</p:txBody>
      </p:sp>
      <p:sp>
        <p:nvSpPr>
          <p:cNvPr id="252007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8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2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4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6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9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2972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3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4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5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6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7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8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9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0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1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2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3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4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5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6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7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8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9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0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1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2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3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4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5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6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2998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99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0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1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2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3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4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5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6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7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8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9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0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1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2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3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4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5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7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8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9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0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1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2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3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4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029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30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3031" name="Rectangle 103"/>
          <p:cNvSpPr>
            <a:spLocks noChangeArrowheads="1"/>
          </p:cNvSpPr>
          <p:nvPr/>
        </p:nvSpPr>
        <p:spPr bwMode="auto">
          <a:xfrm>
            <a:off x="280988" y="1328738"/>
            <a:ext cx="3340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  <a:p>
            <a:pPr algn="l">
              <a:buFontTx/>
              <a:buChar char="•"/>
            </a:pPr>
            <a:r>
              <a:rPr lang="en-US" sz="2400"/>
              <a:t> Otherwise do nothing.</a:t>
            </a:r>
          </a:p>
        </p:txBody>
      </p:sp>
      <p:sp>
        <p:nvSpPr>
          <p:cNvPr id="253032" name="Rectangle 104"/>
          <p:cNvSpPr>
            <a:spLocks noChangeArrowheads="1"/>
          </p:cNvSpPr>
          <p:nvPr/>
        </p:nvSpPr>
        <p:spPr bwMode="auto">
          <a:xfrm>
            <a:off x="1060450" y="3159125"/>
            <a:ext cx="868363" cy="868363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39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39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4022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3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4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5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6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7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8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9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0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1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2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3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4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5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6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7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8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9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0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1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2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3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4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5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6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7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8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9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0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1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2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0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54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4055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/>
            <a:endParaRPr lang="en-US" sz="2400"/>
          </a:p>
        </p:txBody>
      </p:sp>
      <p:sp>
        <p:nvSpPr>
          <p:cNvPr id="254057" name="Oval 105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58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604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604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607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0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6103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>
              <a:buFontTx/>
              <a:buChar char="•"/>
            </a:pPr>
            <a:r>
              <a:rPr lang="en-US" sz="2400"/>
              <a:t> Recolor, if possible;</a:t>
            </a:r>
          </a:p>
          <a:p>
            <a:pPr algn="l"/>
            <a:endParaRPr lang="en-US" sz="2400"/>
          </a:p>
        </p:txBody>
      </p:sp>
      <p:sp>
        <p:nvSpPr>
          <p:cNvPr id="256104" name="Oval 104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5" name="Oval 105"/>
          <p:cNvSpPr>
            <a:spLocks noChangeArrowheads="1"/>
          </p:cNvSpPr>
          <p:nvPr/>
        </p:nvSpPr>
        <p:spPr bwMode="auto">
          <a:xfrm>
            <a:off x="4470400" y="3382963"/>
            <a:ext cx="274638" cy="274637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7" name="Oval 107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4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7067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706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7094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5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6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7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8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9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0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1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2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3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4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5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6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7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8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9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2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3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4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5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6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7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8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9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0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1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2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3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4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12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26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7127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>
              <a:buFontTx/>
              <a:buChar char="•"/>
            </a:pPr>
            <a:r>
              <a:rPr lang="en-US" sz="2400"/>
              <a:t> Recolor, if possible;</a:t>
            </a:r>
          </a:p>
          <a:p>
            <a:pPr algn="l">
              <a:buFontTx/>
              <a:buChar char="•"/>
            </a:pPr>
            <a:r>
              <a:rPr lang="en-US" sz="2400"/>
              <a:t> Otherwise do nothing.</a:t>
            </a:r>
          </a:p>
        </p:txBody>
      </p:sp>
      <p:sp>
        <p:nvSpPr>
          <p:cNvPr id="257128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29" name="Oval 105"/>
          <p:cNvSpPr>
            <a:spLocks noChangeArrowheads="1"/>
          </p:cNvSpPr>
          <p:nvPr/>
        </p:nvSpPr>
        <p:spPr bwMode="auto">
          <a:xfrm>
            <a:off x="3883025" y="410368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30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0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1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7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8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1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3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4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5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6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7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8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9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0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1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2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3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4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5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6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7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8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9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3450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73451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3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4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5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6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7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8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9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0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1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2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3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4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5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6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7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8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9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0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1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2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3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4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5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6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73478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79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0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1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2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3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4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5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6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7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8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9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0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1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2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3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4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5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7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8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9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0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1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2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3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4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509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510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73511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73512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164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8164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8164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8167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70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170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81703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008040"/>
                </a:solidFill>
              </a:rPr>
              <a:t>b=1</a:t>
            </a:r>
            <a:r>
              <a:rPr lang="en-US" sz="2400"/>
              <a:t>, try to </a:t>
            </a:r>
            <a:r>
              <a:rPr lang="en-US" sz="2400">
                <a:solidFill>
                  <a:srgbClr val="008040"/>
                </a:solidFill>
              </a:rPr>
              <a:t>add</a:t>
            </a:r>
            <a:r>
              <a:rPr lang="en-US" sz="2400"/>
              <a:t> v</a:t>
            </a:r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81704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5" name="Oval 105"/>
          <p:cNvSpPr>
            <a:spLocks noChangeArrowheads="1"/>
          </p:cNvSpPr>
          <p:nvPr/>
        </p:nvSpPr>
        <p:spPr bwMode="auto">
          <a:xfrm>
            <a:off x="7769225" y="275748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6" name="Oval 106"/>
          <p:cNvSpPr>
            <a:spLocks noChangeArrowheads="1"/>
          </p:cNvSpPr>
          <p:nvPr/>
        </p:nvSpPr>
        <p:spPr bwMode="auto">
          <a:xfrm>
            <a:off x="7927848" y="2867025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0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79622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3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4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5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6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7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8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9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0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1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2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3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4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5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6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7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8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9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0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1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2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3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4" name="Oval 92"/>
            <p:cNvSpPr>
              <a:spLocks noChangeArrowheads="1"/>
            </p:cNvSpPr>
            <p:nvPr/>
          </p:nvSpPr>
          <p:spPr bwMode="auto">
            <a:xfrm>
              <a:off x="3365" y="215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5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6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7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8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9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0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1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2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6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4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79655" name="Rectangle 103"/>
          <p:cNvSpPr>
            <a:spLocks noChangeArrowheads="1"/>
          </p:cNvSpPr>
          <p:nvPr/>
        </p:nvSpPr>
        <p:spPr bwMode="auto">
          <a:xfrm>
            <a:off x="5711825" y="1181100"/>
            <a:ext cx="35060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 Pick a </a:t>
            </a:r>
            <a:r>
              <a:rPr lang="en-US" sz="2400" dirty="0" err="1"/>
              <a:t>vtx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dirty="0"/>
              <a:t> and a bit </a:t>
            </a:r>
            <a:r>
              <a:rPr lang="en-US" sz="2400" dirty="0" err="1"/>
              <a:t>b</a:t>
            </a:r>
            <a:r>
              <a:rPr lang="en-US" sz="2400" dirty="0"/>
              <a:t>;</a:t>
            </a:r>
          </a:p>
          <a:p>
            <a:pPr algn="l">
              <a:buFontTx/>
              <a:buChar char="•"/>
            </a:pPr>
            <a:r>
              <a:rPr lang="en-US" sz="2400" dirty="0"/>
              <a:t> If </a:t>
            </a:r>
            <a:r>
              <a:rPr lang="en-US" sz="2400" dirty="0" err="1">
                <a:solidFill>
                  <a:srgbClr val="008040"/>
                </a:solidFill>
              </a:rPr>
              <a:t>b</a:t>
            </a:r>
            <a:r>
              <a:rPr lang="en-US" sz="2400" dirty="0">
                <a:solidFill>
                  <a:srgbClr val="008040"/>
                </a:solidFill>
              </a:rPr>
              <a:t>=1</a:t>
            </a:r>
            <a:r>
              <a:rPr lang="en-US" sz="2400" dirty="0"/>
              <a:t>, try to </a:t>
            </a:r>
            <a:r>
              <a:rPr lang="en-US" sz="2400" dirty="0">
                <a:solidFill>
                  <a:srgbClr val="008040"/>
                </a:solidFill>
              </a:rPr>
              <a:t>add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dirty="0"/>
              <a:t>;</a:t>
            </a:r>
          </a:p>
          <a:p>
            <a:pPr algn="l">
              <a:buFontTx/>
              <a:buChar char="•"/>
            </a:pPr>
            <a:r>
              <a:rPr lang="en-US" sz="2400" dirty="0"/>
              <a:t> If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=0</a:t>
            </a:r>
            <a:r>
              <a:rPr lang="en-US" sz="2400" dirty="0"/>
              <a:t>, try to </a:t>
            </a:r>
            <a:r>
              <a:rPr lang="en-US" sz="2400" dirty="0">
                <a:solidFill>
                  <a:srgbClr val="FF0000"/>
                </a:solidFill>
              </a:rPr>
              <a:t>remove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dirty="0"/>
              <a:t>;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>
              <a:buFontTx/>
              <a:buChar char="•"/>
            </a:pPr>
            <a:endParaRPr lang="en-US" sz="2400" dirty="0"/>
          </a:p>
        </p:txBody>
      </p:sp>
      <p:sp>
        <p:nvSpPr>
          <p:cNvPr id="279656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6453975" y="31956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7" name="Oval 105"/>
          <p:cNvSpPr>
            <a:spLocks noChangeArrowheads="1"/>
          </p:cNvSpPr>
          <p:nvPr/>
        </p:nvSpPr>
        <p:spPr bwMode="auto">
          <a:xfrm>
            <a:off x="7918450" y="2867025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4"/>
          <p:cNvSpPr>
            <a:spLocks noChangeArrowheads="1"/>
          </p:cNvSpPr>
          <p:nvPr/>
        </p:nvSpPr>
        <p:spPr bwMode="auto">
          <a:xfrm>
            <a:off x="6602413" y="3298501"/>
            <a:ext cx="288391" cy="283222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79622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3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4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5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6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7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8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9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0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1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2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3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4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5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6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7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8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9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0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1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2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3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4" name="Oval 92"/>
            <p:cNvSpPr>
              <a:spLocks noChangeArrowheads="1"/>
            </p:cNvSpPr>
            <p:nvPr/>
          </p:nvSpPr>
          <p:spPr bwMode="auto">
            <a:xfrm>
              <a:off x="3365" y="215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5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6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7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8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9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0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1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2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6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4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79655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008040"/>
                </a:solidFill>
              </a:rPr>
              <a:t>b=1</a:t>
            </a:r>
            <a:r>
              <a:rPr lang="en-US" sz="2400"/>
              <a:t>, try to </a:t>
            </a:r>
            <a:r>
              <a:rPr lang="en-US" sz="2400">
                <a:solidFill>
                  <a:srgbClr val="008040"/>
                </a:solidFill>
              </a:rPr>
              <a:t>add</a:t>
            </a:r>
            <a:r>
              <a:rPr lang="en-US" sz="2400"/>
              <a:t> v;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FF0000"/>
                </a:solidFill>
              </a:rPr>
              <a:t>b=0</a:t>
            </a:r>
            <a:r>
              <a:rPr lang="en-US" sz="2400"/>
              <a:t>, try to </a:t>
            </a:r>
            <a:r>
              <a:rPr lang="en-US" sz="2400">
                <a:solidFill>
                  <a:srgbClr val="FF0000"/>
                </a:solidFill>
              </a:rPr>
              <a:t>remove</a:t>
            </a:r>
            <a:r>
              <a:rPr lang="en-US" sz="2400"/>
              <a:t> v;</a:t>
            </a:r>
          </a:p>
          <a:p>
            <a:pPr algn="l">
              <a:buFontTx/>
              <a:buChar char="•"/>
            </a:pPr>
            <a:r>
              <a:rPr lang="en-US" sz="2400"/>
              <a:t> O.w. do nothing.</a:t>
            </a:r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79656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7" name="Oval 105"/>
          <p:cNvSpPr>
            <a:spLocks noChangeArrowheads="1"/>
          </p:cNvSpPr>
          <p:nvPr/>
        </p:nvSpPr>
        <p:spPr bwMode="auto">
          <a:xfrm>
            <a:off x="7918450" y="2867025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7772400" y="3639312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8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9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1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2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4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5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7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5018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5019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Dimer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model</a:t>
            </a:r>
          </a:p>
        </p:txBody>
      </p:sp>
      <p:sp>
        <p:nvSpPr>
          <p:cNvPr id="255020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1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2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3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4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5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6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7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8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9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1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3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4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5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6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7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8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9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0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1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2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3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4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5046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7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8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9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0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1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2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3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4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5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6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7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8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9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0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1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2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3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4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5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6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7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9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0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1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2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3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4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5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6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077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  <a:latin typeface="+mn-lt"/>
              </a:rPr>
              <a:t> Domino </a:t>
            </a:r>
            <a:r>
              <a:rPr lang="en-US" sz="2400" dirty="0" err="1">
                <a:solidFill>
                  <a:srgbClr val="FF8000"/>
                </a:solidFill>
                <a:latin typeface="+mn-lt"/>
              </a:rPr>
              <a:t>tilings</a:t>
            </a:r>
            <a:r>
              <a:rPr lang="en-US" sz="2400" dirty="0">
                <a:solidFill>
                  <a:srgbClr val="FF8000"/>
                </a:solidFill>
                <a:latin typeface="+mn-lt"/>
              </a:rPr>
              <a:t>                 </a:t>
            </a:r>
            <a:r>
              <a:rPr lang="en-US" sz="2400" dirty="0" err="1">
                <a:solidFill>
                  <a:srgbClr val="FF8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FF8000"/>
                </a:solidFill>
                <a:latin typeface="+mn-lt"/>
              </a:rPr>
              <a:t>-colorings             Independent sets</a:t>
            </a:r>
          </a:p>
        </p:txBody>
      </p:sp>
      <p:sp>
        <p:nvSpPr>
          <p:cNvPr id="255081" name="Rectangle 105"/>
          <p:cNvSpPr>
            <a:spLocks noChangeArrowheads="1"/>
          </p:cNvSpPr>
          <p:nvPr/>
        </p:nvSpPr>
        <p:spPr bwMode="auto">
          <a:xfrm>
            <a:off x="490538" y="1470025"/>
            <a:ext cx="811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u="sng">
                <a:solidFill>
                  <a:srgbClr val="0000FF"/>
                </a:solidFill>
              </a:rPr>
              <a:t>Thm</a:t>
            </a:r>
            <a:r>
              <a:rPr lang="en-US" sz="3200">
                <a:solidFill>
                  <a:srgbClr val="0000FF"/>
                </a:solidFill>
              </a:rPr>
              <a:t>:  </a:t>
            </a:r>
            <a:r>
              <a:rPr lang="en-US" sz="3200" b="1">
                <a:solidFill>
                  <a:srgbClr val="0000FF"/>
                </a:solidFill>
              </a:rPr>
              <a:t>All</a:t>
            </a:r>
            <a:r>
              <a:rPr lang="en-US" sz="3200">
                <a:solidFill>
                  <a:srgbClr val="0000FF"/>
                </a:solidFill>
              </a:rPr>
              <a:t> of these chains are rapidly mixing.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1185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4939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=0 :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4339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83735" y="743394"/>
            <a:ext cx="269093" cy="53901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685800" y="1403183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=2 :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483735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ectangle 10"/>
          <p:cNvSpPr/>
          <p:nvPr/>
        </p:nvSpPr>
        <p:spPr bwMode="auto">
          <a:xfrm>
            <a:off x="1752828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3"/>
          <p:cNvGrpSpPr/>
          <p:nvPr/>
        </p:nvGrpSpPr>
        <p:grpSpPr>
          <a:xfrm rot="16200000">
            <a:off x="2380301" y="1403594"/>
            <a:ext cx="539010" cy="538187"/>
            <a:chOff x="3962400" y="3264748"/>
            <a:chExt cx="914400" cy="914400"/>
          </a:xfrm>
          <a:solidFill>
            <a:srgbClr val="FF00FF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ectangle 12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15" name="TextBox 14"/>
          <p:cNvSpPr txBox="1"/>
          <p:nvPr/>
        </p:nvSpPr>
        <p:spPr>
          <a:xfrm>
            <a:off x="685800" y="209790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=3 :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83735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Rectangle 16"/>
          <p:cNvSpPr/>
          <p:nvPr/>
        </p:nvSpPr>
        <p:spPr bwMode="auto">
          <a:xfrm>
            <a:off x="1752828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17"/>
          <p:cNvGrpSpPr/>
          <p:nvPr/>
        </p:nvGrpSpPr>
        <p:grpSpPr>
          <a:xfrm rot="16200000">
            <a:off x="2649395" y="2098316"/>
            <a:ext cx="539010" cy="538187"/>
            <a:chOff x="3962400" y="3264748"/>
            <a:chExt cx="914400" cy="914400"/>
          </a:xfrm>
          <a:solidFill>
            <a:srgbClr val="00FF00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0" name="Rectangle 19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1" name="Rectangle 20"/>
          <p:cNvSpPr/>
          <p:nvPr/>
        </p:nvSpPr>
        <p:spPr bwMode="auto">
          <a:xfrm>
            <a:off x="2021922" y="2097903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tangle 21"/>
          <p:cNvSpPr/>
          <p:nvPr/>
        </p:nvSpPr>
        <p:spPr bwMode="auto">
          <a:xfrm>
            <a:off x="3187993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6" name="Group 26"/>
          <p:cNvGrpSpPr/>
          <p:nvPr/>
        </p:nvGrpSpPr>
        <p:grpSpPr>
          <a:xfrm flipH="1">
            <a:off x="3860726" y="2097902"/>
            <a:ext cx="807280" cy="539010"/>
            <a:chOff x="6477000" y="4443301"/>
            <a:chExt cx="1371600" cy="914401"/>
          </a:xfrm>
        </p:grpSpPr>
        <p:grpSp>
          <p:nvGrpSpPr>
            <p:cNvPr id="14" name="Group 22"/>
            <p:cNvGrpSpPr/>
            <p:nvPr/>
          </p:nvGrpSpPr>
          <p:grpSpPr>
            <a:xfrm rot="16200000">
              <a:off x="6477000" y="4443302"/>
              <a:ext cx="914400" cy="91440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24" name="Rectangle 2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5" name="Rectangle 2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6" name="Rectangle 25"/>
            <p:cNvSpPr/>
            <p:nvPr/>
          </p:nvSpPr>
          <p:spPr bwMode="auto">
            <a:xfrm>
              <a:off x="7391400" y="4443301"/>
              <a:ext cx="457200" cy="9144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8" name="Rectangle 27"/>
          <p:cNvSpPr/>
          <p:nvPr/>
        </p:nvSpPr>
        <p:spPr bwMode="auto">
          <a:xfrm>
            <a:off x="1483735" y="43187"/>
            <a:ext cx="26909" cy="5390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9" name="TextBox 28"/>
          <p:cNvSpPr txBox="1"/>
          <p:nvPr/>
        </p:nvSpPr>
        <p:spPr>
          <a:xfrm>
            <a:off x="685800" y="2808620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=4 : 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483735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ectangle 30"/>
          <p:cNvSpPr/>
          <p:nvPr/>
        </p:nvSpPr>
        <p:spPr bwMode="auto">
          <a:xfrm>
            <a:off x="1752828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ectangle 34"/>
          <p:cNvSpPr/>
          <p:nvPr/>
        </p:nvSpPr>
        <p:spPr bwMode="auto">
          <a:xfrm>
            <a:off x="2021922" y="2808619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2" name="Rectangle 41"/>
          <p:cNvSpPr/>
          <p:nvPr/>
        </p:nvSpPr>
        <p:spPr bwMode="auto">
          <a:xfrm>
            <a:off x="2291014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8" name="Group 44"/>
          <p:cNvGrpSpPr/>
          <p:nvPr/>
        </p:nvGrpSpPr>
        <p:grpSpPr>
          <a:xfrm>
            <a:off x="2793697" y="2808619"/>
            <a:ext cx="2412496" cy="539013"/>
            <a:chOff x="4267199" y="4800600"/>
            <a:chExt cx="4098923" cy="914406"/>
          </a:xfrm>
        </p:grpSpPr>
        <p:grpSp>
          <p:nvGrpSpPr>
            <p:cNvPr id="23" name="Group 31"/>
            <p:cNvGrpSpPr/>
            <p:nvPr/>
          </p:nvGrpSpPr>
          <p:grpSpPr>
            <a:xfrm rot="16200000">
              <a:off x="4267199" y="4800606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5181599" y="4800605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" name="Group 36"/>
            <p:cNvGrpSpPr/>
            <p:nvPr/>
          </p:nvGrpSpPr>
          <p:grpSpPr>
            <a:xfrm flipH="1">
              <a:off x="6537321" y="4800605"/>
              <a:ext cx="1371600" cy="914401"/>
              <a:chOff x="6477000" y="4443301"/>
              <a:chExt cx="1371600" cy="914401"/>
            </a:xfrm>
            <a:solidFill>
              <a:srgbClr val="FF8000"/>
            </a:solidFill>
          </p:grpSpPr>
          <p:grpSp>
            <p:nvGrpSpPr>
              <p:cNvPr id="32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9" name="Rectangle 38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3" name="Rectangle 42"/>
            <p:cNvSpPr/>
            <p:nvPr/>
          </p:nvSpPr>
          <p:spPr bwMode="auto">
            <a:xfrm>
              <a:off x="5638799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4" name="Rectangle 43"/>
            <p:cNvSpPr/>
            <p:nvPr/>
          </p:nvSpPr>
          <p:spPr bwMode="auto">
            <a:xfrm>
              <a:off x="7908922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37" name="Group 57"/>
          <p:cNvGrpSpPr/>
          <p:nvPr/>
        </p:nvGrpSpPr>
        <p:grpSpPr>
          <a:xfrm flipH="1">
            <a:off x="1483734" y="3482374"/>
            <a:ext cx="1076373" cy="539013"/>
            <a:chOff x="3352799" y="5943594"/>
            <a:chExt cx="1828800" cy="914406"/>
          </a:xfrm>
        </p:grpSpPr>
        <p:grpSp>
          <p:nvGrpSpPr>
            <p:cNvPr id="38" name="Group 31"/>
            <p:cNvGrpSpPr/>
            <p:nvPr/>
          </p:nvGrpSpPr>
          <p:grpSpPr>
            <a:xfrm rot="16200000">
              <a:off x="3352799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6" name="Rectangle 55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7" name="Rectangle 56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8" name="Rectangle 47"/>
            <p:cNvSpPr/>
            <p:nvPr/>
          </p:nvSpPr>
          <p:spPr bwMode="auto">
            <a:xfrm>
              <a:off x="4267199" y="5943599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50" name="Rectangle 49"/>
            <p:cNvSpPr/>
            <p:nvPr/>
          </p:nvSpPr>
          <p:spPr bwMode="auto">
            <a:xfrm>
              <a:off x="4724399" y="5943594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45" name="Group 61"/>
          <p:cNvGrpSpPr/>
          <p:nvPr/>
        </p:nvGrpSpPr>
        <p:grpSpPr>
          <a:xfrm>
            <a:off x="2784353" y="3460259"/>
            <a:ext cx="1076373" cy="539010"/>
            <a:chOff x="6080121" y="5943600"/>
            <a:chExt cx="1828800" cy="914400"/>
          </a:xfrm>
        </p:grpSpPr>
        <p:grpSp>
          <p:nvGrpSpPr>
            <p:cNvPr id="46" name="Group 22"/>
            <p:cNvGrpSpPr/>
            <p:nvPr/>
          </p:nvGrpSpPr>
          <p:grpSpPr>
            <a:xfrm rot="5400000" flipH="1">
              <a:off x="60801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5" name="Rectangle 5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7" name="Group 22"/>
            <p:cNvGrpSpPr/>
            <p:nvPr/>
          </p:nvGrpSpPr>
          <p:grpSpPr>
            <a:xfrm rot="5400000" flipH="1">
              <a:off x="69945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60" name="Rectangle 59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61" name="Rectangle 60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sp>
        <p:nvSpPr>
          <p:cNvPr id="65" name="TextBox 64"/>
          <p:cNvSpPr txBox="1"/>
          <p:nvPr/>
        </p:nvSpPr>
        <p:spPr>
          <a:xfrm>
            <a:off x="850317" y="4343400"/>
            <a:ext cx="7191258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6FCF"/>
                </a:solidFill>
              </a:rPr>
              <a:t> </a:t>
            </a:r>
            <a:r>
              <a:rPr lang="en-US" sz="3200" dirty="0" smtClean="0"/>
              <a:t>= 1,  1,  2,  3,  5,  8,  13,  21,  . . .</a:t>
            </a:r>
            <a:endParaRPr lang="en-US" sz="3200" dirty="0"/>
          </a:p>
        </p:txBody>
      </p:sp>
      <p:grpSp>
        <p:nvGrpSpPr>
          <p:cNvPr id="49" name="Group 62"/>
          <p:cNvGrpSpPr/>
          <p:nvPr/>
        </p:nvGrpSpPr>
        <p:grpSpPr>
          <a:xfrm>
            <a:off x="6849675" y="2406325"/>
            <a:ext cx="1779755" cy="2688949"/>
            <a:chOff x="6849675" y="2406325"/>
            <a:chExt cx="1779755" cy="268894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9675" y="3482374"/>
              <a:ext cx="1600200" cy="16129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649775" y="2406325"/>
              <a:ext cx="9796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80"/>
                  </a:solidFill>
                  <a:latin typeface="Wide Latin"/>
                  <a:cs typeface="Wide Latin"/>
                </a:rPr>
                <a:t>?</a:t>
              </a:r>
              <a:endParaRPr lang="en-US" sz="6600" b="1" dirty="0">
                <a:solidFill>
                  <a:srgbClr val="FF0080"/>
                </a:solidFill>
                <a:latin typeface="Wide Latin"/>
                <a:cs typeface="Wide Lati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7772400" cy="1143000"/>
          </a:xfrm>
        </p:spPr>
        <p:txBody>
          <a:bodyPr/>
          <a:lstStyle/>
          <a:p>
            <a:r>
              <a:rPr lang="en-US"/>
              <a:t>HOWEVER . . . 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47663" y="990600"/>
            <a:ext cx="87490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>
                <a:solidFill>
                  <a:srgbClr val="FF6600"/>
                </a:solidFill>
              </a:rPr>
              <a:t>Three-colorings</a:t>
            </a:r>
            <a:r>
              <a:rPr lang="en-US" dirty="0">
                <a:solidFill>
                  <a:srgbClr val="FF6600"/>
                </a:solidFill>
              </a:rPr>
              <a:t>:</a:t>
            </a:r>
          </a:p>
          <a:p>
            <a:pPr algn="l"/>
            <a:r>
              <a:rPr lang="en-US" dirty="0"/>
              <a:t>The local chain is </a:t>
            </a:r>
            <a:r>
              <a:rPr lang="en-US" dirty="0">
                <a:solidFill>
                  <a:srgbClr val="0000FF"/>
                </a:solidFill>
              </a:rPr>
              <a:t>fast</a:t>
            </a:r>
            <a:r>
              <a:rPr lang="en-US" dirty="0"/>
              <a:t> for 3-colorings in </a:t>
            </a:r>
            <a:r>
              <a:rPr lang="en-US" dirty="0">
                <a:solidFill>
                  <a:srgbClr val="0000FF"/>
                </a:solidFill>
              </a:rPr>
              <a:t>2-d </a:t>
            </a:r>
            <a:r>
              <a:rPr lang="en-US" dirty="0" smtClean="0">
                <a:solidFill>
                  <a:srgbClr val="0000FF"/>
                </a:solidFill>
              </a:rPr>
              <a:t>          </a:t>
            </a:r>
            <a:r>
              <a:rPr lang="en-US" sz="2000" dirty="0">
                <a:solidFill>
                  <a:srgbClr val="808000"/>
                </a:solidFill>
              </a:rPr>
              <a:t>[</a:t>
            </a:r>
            <a:r>
              <a:rPr lang="en-US" sz="2000" dirty="0" smtClean="0">
                <a:solidFill>
                  <a:srgbClr val="808000"/>
                </a:solidFill>
              </a:rPr>
              <a:t>LRS]</a:t>
            </a:r>
            <a:endParaRPr lang="en-US" sz="2000" dirty="0">
              <a:solidFill>
                <a:srgbClr val="808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7663" y="2209800"/>
            <a:ext cx="8688386" cy="919163"/>
            <a:chOff x="219" y="1392"/>
            <a:chExt cx="5473" cy="579"/>
          </a:xfrm>
        </p:grpSpPr>
        <p:sp>
          <p:nvSpPr>
            <p:cNvPr id="310278" name="Rectangle 6"/>
            <p:cNvSpPr>
              <a:spLocks noChangeArrowheads="1"/>
            </p:cNvSpPr>
            <p:nvPr/>
          </p:nvSpPr>
          <p:spPr bwMode="auto">
            <a:xfrm>
              <a:off x="219" y="1392"/>
              <a:ext cx="53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but </a:t>
              </a:r>
              <a:r>
                <a:rPr lang="en-US">
                  <a:solidFill>
                    <a:srgbClr val="FF0000"/>
                  </a:solidFill>
                </a:rPr>
                <a:t>slow</a:t>
              </a:r>
              <a:r>
                <a:rPr lang="en-US"/>
                <a:t> for 3-colorings in sufficiently </a:t>
              </a:r>
              <a:r>
                <a:rPr lang="en-US">
                  <a:solidFill>
                    <a:srgbClr val="FF0000"/>
                  </a:solidFill>
                </a:rPr>
                <a:t>high dimension</a:t>
              </a:r>
              <a:r>
                <a:rPr lang="en-US"/>
                <a:t>.</a:t>
              </a:r>
            </a:p>
          </p:txBody>
        </p:sp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2020" y="1719"/>
              <a:ext cx="36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808000"/>
                  </a:solidFill>
                </a:rPr>
                <a:t>                     [</a:t>
              </a:r>
              <a:r>
                <a:rPr lang="en-US" sz="2000" dirty="0">
                  <a:solidFill>
                    <a:srgbClr val="808000"/>
                  </a:solidFill>
                </a:rPr>
                <a:t>Galvin, Kahn, R, </a:t>
              </a:r>
              <a:r>
                <a:rPr lang="en-US" sz="2000" dirty="0" err="1">
                  <a:solidFill>
                    <a:srgbClr val="808000"/>
                  </a:solidFill>
                </a:rPr>
                <a:t>Sorkin</a:t>
              </a:r>
              <a:r>
                <a:rPr lang="en-US" sz="2000" dirty="0">
                  <a:solidFill>
                    <a:srgbClr val="808000"/>
                  </a:solidFill>
                </a:rPr>
                <a:t>], [Galvin, </a:t>
              </a:r>
              <a:r>
                <a:rPr lang="en-US" sz="2000" dirty="0" smtClean="0">
                  <a:solidFill>
                    <a:srgbClr val="808000"/>
                  </a:solidFill>
                </a:rPr>
                <a:t>R]</a:t>
              </a:r>
              <a:endParaRPr lang="en-US" sz="2000" dirty="0">
                <a:solidFill>
                  <a:srgbClr val="808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7663" y="3663950"/>
            <a:ext cx="8564562" cy="1477963"/>
            <a:chOff x="219" y="2308"/>
            <a:chExt cx="5395" cy="931"/>
          </a:xfrm>
        </p:grpSpPr>
        <p:sp>
          <p:nvSpPr>
            <p:cNvPr id="310280" name="Rectangle 8"/>
            <p:cNvSpPr>
              <a:spLocks noChangeArrowheads="1"/>
            </p:cNvSpPr>
            <p:nvPr/>
          </p:nvSpPr>
          <p:spPr bwMode="auto">
            <a:xfrm>
              <a:off x="219" y="230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u="sng" dirty="0">
                  <a:solidFill>
                    <a:srgbClr val="FF6600"/>
                  </a:solidFill>
                </a:rPr>
                <a:t>Independent Sets</a:t>
              </a:r>
            </a:p>
          </p:txBody>
        </p:sp>
        <p:sp>
          <p:nvSpPr>
            <p:cNvPr id="310281" name="Rectangle 9"/>
            <p:cNvSpPr>
              <a:spLocks noChangeArrowheads="1"/>
            </p:cNvSpPr>
            <p:nvPr/>
          </p:nvSpPr>
          <p:spPr bwMode="auto">
            <a:xfrm>
              <a:off x="219" y="2660"/>
              <a:ext cx="48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The local chain is </a:t>
              </a:r>
              <a:r>
                <a:rPr lang="en-US">
                  <a:solidFill>
                    <a:srgbClr val="0000FF"/>
                  </a:solidFill>
                </a:rPr>
                <a:t>fast</a:t>
              </a:r>
              <a:r>
                <a:rPr lang="en-US"/>
                <a:t> for </a:t>
              </a:r>
              <a:r>
                <a:rPr lang="en-US">
                  <a:solidFill>
                    <a:srgbClr val="0000FF"/>
                  </a:solidFill>
                </a:rPr>
                <a:t>sparse</a:t>
              </a:r>
              <a:r>
                <a:rPr lang="en-US"/>
                <a:t> Ind Sets in 2-d</a:t>
              </a:r>
            </a:p>
          </p:txBody>
        </p:sp>
        <p:sp>
          <p:nvSpPr>
            <p:cNvPr id="310283" name="Rectangle 11"/>
            <p:cNvSpPr>
              <a:spLocks noChangeArrowheads="1"/>
            </p:cNvSpPr>
            <p:nvPr/>
          </p:nvSpPr>
          <p:spPr bwMode="auto">
            <a:xfrm>
              <a:off x="2496" y="2987"/>
              <a:ext cx="31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808000"/>
                  </a:solidFill>
                </a:rPr>
                <a:t>                         [</a:t>
              </a:r>
              <a:r>
                <a:rPr lang="en-US" sz="2000" dirty="0" err="1">
                  <a:solidFill>
                    <a:srgbClr val="808000"/>
                  </a:solidFill>
                </a:rPr>
                <a:t>Luby</a:t>
              </a:r>
              <a:r>
                <a:rPr lang="en-US" sz="2000" dirty="0">
                  <a:solidFill>
                    <a:srgbClr val="808000"/>
                  </a:solidFill>
                </a:rPr>
                <a:t>, </a:t>
              </a:r>
              <a:r>
                <a:rPr lang="en-US" sz="2000" dirty="0" err="1" smtClean="0">
                  <a:solidFill>
                    <a:srgbClr val="808000"/>
                  </a:solidFill>
                </a:rPr>
                <a:t>Vigoda</a:t>
              </a:r>
              <a:r>
                <a:rPr lang="en-US" sz="2000" dirty="0" smtClean="0">
                  <a:solidFill>
                    <a:srgbClr val="808000"/>
                  </a:solidFill>
                </a:rPr>
                <a:t>]</a:t>
              </a:r>
              <a:r>
                <a:rPr lang="en-US" sz="2000" dirty="0">
                  <a:solidFill>
                    <a:srgbClr val="808000"/>
                  </a:solidFill>
                </a:rPr>
                <a:t>,…, [</a:t>
              </a:r>
              <a:r>
                <a:rPr lang="en-US" sz="2000" dirty="0" err="1" smtClean="0">
                  <a:solidFill>
                    <a:srgbClr val="808000"/>
                  </a:solidFill>
                </a:rPr>
                <a:t>Weitz</a:t>
              </a:r>
              <a:r>
                <a:rPr lang="en-US" sz="2000" dirty="0" smtClean="0">
                  <a:solidFill>
                    <a:srgbClr val="808000"/>
                  </a:solidFill>
                </a:rPr>
                <a:t>]</a:t>
              </a:r>
              <a:endParaRPr lang="en-US" sz="2000" dirty="0">
                <a:solidFill>
                  <a:srgbClr val="808000"/>
                </a:solidFill>
              </a:endParaRPr>
            </a:p>
          </p:txBody>
        </p:sp>
      </p:grp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44500" y="5221288"/>
            <a:ext cx="860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dense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Sets.                         </a:t>
            </a:r>
            <a:r>
              <a:rPr lang="en-US" dirty="0" smtClean="0"/>
              <a:t>       </a:t>
            </a:r>
            <a:r>
              <a:rPr lang="en-US" sz="900" dirty="0" smtClean="0"/>
              <a:t> </a:t>
            </a:r>
            <a:r>
              <a:rPr lang="en-US" dirty="0" smtClean="0"/>
              <a:t>  </a:t>
            </a:r>
            <a:r>
              <a:rPr lang="en-US" sz="2000" dirty="0">
                <a:solidFill>
                  <a:srgbClr val="808000"/>
                </a:solidFill>
              </a:rPr>
              <a:t>[</a:t>
            </a:r>
            <a:r>
              <a:rPr lang="en-US" sz="2000" dirty="0" smtClean="0">
                <a:solidFill>
                  <a:srgbClr val="808000"/>
                </a:solidFill>
              </a:rPr>
              <a:t>R.]</a:t>
            </a:r>
            <a:endParaRPr lang="en-US" sz="2000" dirty="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8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/>
          <p:cNvSpPr txBox="1"/>
          <p:nvPr/>
        </p:nvSpPr>
        <p:spPr>
          <a:xfrm>
            <a:off x="5872140" y="974368"/>
            <a:ext cx="18639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</a:t>
            </a:r>
            <a:r>
              <a:rPr lang="en-US" dirty="0" smtClean="0"/>
              <a:t>Dense</a:t>
            </a:r>
            <a:endParaRPr lang="en-US" sz="20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Weighted Independent Sets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029799" y="971490"/>
            <a:ext cx="267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Sparse</a:t>
            </a:r>
            <a:endParaRPr lang="en-US" sz="2000" dirty="0"/>
          </a:p>
        </p:txBody>
      </p:sp>
      <p:grpSp>
        <p:nvGrpSpPr>
          <p:cNvPr id="4" name="Group 315"/>
          <p:cNvGrpSpPr/>
          <p:nvPr/>
        </p:nvGrpSpPr>
        <p:grpSpPr>
          <a:xfrm>
            <a:off x="-134723" y="4519787"/>
            <a:ext cx="9159421" cy="1682579"/>
            <a:chOff x="0" y="4140199"/>
            <a:chExt cx="9159421" cy="2062168"/>
          </a:xfrm>
        </p:grpSpPr>
        <p:grpSp>
          <p:nvGrpSpPr>
            <p:cNvPr id="5" name="Group 295"/>
            <p:cNvGrpSpPr/>
            <p:nvPr/>
          </p:nvGrpSpPr>
          <p:grpSpPr>
            <a:xfrm>
              <a:off x="6323418" y="4164188"/>
              <a:ext cx="1862890" cy="1580979"/>
              <a:chOff x="6108192" y="3683000"/>
              <a:chExt cx="1862890" cy="1580979"/>
            </a:xfrm>
          </p:grpSpPr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106" y="3683000"/>
                <a:ext cx="1130300" cy="1498600"/>
              </a:xfrm>
              <a:prstGeom prst="rect">
                <a:avLst/>
              </a:prstGeom>
            </p:spPr>
          </p:pic>
          <p:sp>
            <p:nvSpPr>
              <p:cNvPr id="293" name="Rectangle 292"/>
              <p:cNvSpPr/>
              <p:nvPr/>
            </p:nvSpPr>
            <p:spPr bwMode="auto">
              <a:xfrm>
                <a:off x="6400800" y="5101450"/>
                <a:ext cx="1390450" cy="82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7342632" y="4038600"/>
                <a:ext cx="628450" cy="1225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6108192" y="4038600"/>
                <a:ext cx="628450" cy="1225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7541" y="4140201"/>
              <a:ext cx="1201885" cy="1651000"/>
            </a:xfrm>
            <a:prstGeom prst="rect">
              <a:avLst/>
            </a:prstGeom>
          </p:spPr>
        </p:pic>
        <p:sp>
          <p:nvSpPr>
            <p:cNvPr id="286" name="Rectangle 285"/>
            <p:cNvSpPr/>
            <p:nvPr/>
          </p:nvSpPr>
          <p:spPr bwMode="auto">
            <a:xfrm>
              <a:off x="549147" y="5745167"/>
              <a:ext cx="8610274" cy="4572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0" y="5745167"/>
              <a:ext cx="4460409" cy="457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0085" y="4246567"/>
              <a:ext cx="787400" cy="1225379"/>
            </a:xfrm>
            <a:prstGeom prst="rect">
              <a:avLst/>
            </a:prstGeom>
          </p:spPr>
        </p:pic>
        <p:grpSp>
          <p:nvGrpSpPr>
            <p:cNvPr id="6" name="Group 308"/>
            <p:cNvGrpSpPr/>
            <p:nvPr/>
          </p:nvGrpSpPr>
          <p:grpSpPr>
            <a:xfrm>
              <a:off x="228600" y="4140199"/>
              <a:ext cx="1447800" cy="1386417"/>
              <a:chOff x="228600" y="4140199"/>
              <a:chExt cx="1447800" cy="1386417"/>
            </a:xfrm>
          </p:grpSpPr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600" y="4140199"/>
                <a:ext cx="1447800" cy="1386417"/>
              </a:xfrm>
              <a:prstGeom prst="rect">
                <a:avLst/>
              </a:prstGeom>
            </p:spPr>
          </p:pic>
          <p:sp>
            <p:nvSpPr>
              <p:cNvPr id="307" name="Rectangle 306"/>
              <p:cNvSpPr/>
              <p:nvPr/>
            </p:nvSpPr>
            <p:spPr bwMode="auto">
              <a:xfrm>
                <a:off x="914400" y="4140199"/>
                <a:ext cx="433141" cy="11176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01752" y="4140200"/>
                <a:ext cx="433141" cy="111760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8" name="TextBox 187"/>
          <p:cNvSpPr txBox="1"/>
          <p:nvPr/>
        </p:nvSpPr>
        <p:spPr>
          <a:xfrm>
            <a:off x="734893" y="6202367"/>
            <a:ext cx="79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              Phase Transition                  Slow</a:t>
            </a:r>
            <a:endParaRPr lang="en-US" dirty="0"/>
          </a:p>
        </p:txBody>
      </p:sp>
      <p:grpSp>
        <p:nvGrpSpPr>
          <p:cNvPr id="192" name="Group 69"/>
          <p:cNvGrpSpPr>
            <a:grpSpLocks/>
          </p:cNvGrpSpPr>
          <p:nvPr/>
        </p:nvGrpSpPr>
        <p:grpSpPr bwMode="auto">
          <a:xfrm>
            <a:off x="1350346" y="1911096"/>
            <a:ext cx="2036762" cy="2003425"/>
            <a:chOff x="2498" y="1283"/>
            <a:chExt cx="1356" cy="1344"/>
          </a:xfrm>
        </p:grpSpPr>
        <p:sp>
          <p:nvSpPr>
            <p:cNvPr id="233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69"/>
          <p:cNvGrpSpPr>
            <a:grpSpLocks/>
          </p:cNvGrpSpPr>
          <p:nvPr/>
        </p:nvGrpSpPr>
        <p:grpSpPr bwMode="auto">
          <a:xfrm>
            <a:off x="6014823" y="1911096"/>
            <a:ext cx="2036762" cy="2003425"/>
            <a:chOff x="2498" y="1283"/>
            <a:chExt cx="1356" cy="1344"/>
          </a:xfrm>
        </p:grpSpPr>
        <p:sp>
          <p:nvSpPr>
            <p:cNvPr id="271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9" name="Oval 103"/>
          <p:cNvSpPr>
            <a:spLocks noChangeArrowheads="1"/>
          </p:cNvSpPr>
          <p:nvPr/>
        </p:nvSpPr>
        <p:spPr bwMode="auto">
          <a:xfrm>
            <a:off x="7330860" y="1922208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1138"/>
            <a:ext cx="7772400" cy="1143001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0325" y="835025"/>
            <a:ext cx="6197600" cy="2627313"/>
            <a:chOff x="265" y="1015"/>
            <a:chExt cx="3904" cy="165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3" y="1096"/>
              <a:ext cx="1009" cy="948"/>
              <a:chOff x="198" y="963"/>
              <a:chExt cx="1797" cy="1770"/>
            </a:xfrm>
          </p:grpSpPr>
          <p:sp>
            <p:nvSpPr>
              <p:cNvPr id="287751" name="Rectangle 7"/>
              <p:cNvSpPr>
                <a:spLocks noChangeArrowheads="1"/>
              </p:cNvSpPr>
              <p:nvPr/>
            </p:nvSpPr>
            <p:spPr bwMode="auto">
              <a:xfrm>
                <a:off x="1674" y="2409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2" name="Rectangle 8"/>
              <p:cNvSpPr>
                <a:spLocks noChangeArrowheads="1"/>
              </p:cNvSpPr>
              <p:nvPr/>
            </p:nvSpPr>
            <p:spPr bwMode="auto">
              <a:xfrm>
                <a:off x="1445" y="2409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3" name="Rectangle 9"/>
              <p:cNvSpPr>
                <a:spLocks noChangeArrowheads="1"/>
              </p:cNvSpPr>
              <p:nvPr/>
            </p:nvSpPr>
            <p:spPr bwMode="auto">
              <a:xfrm>
                <a:off x="1215" y="2409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4" name="Rectangle 10"/>
              <p:cNvSpPr>
                <a:spLocks noChangeArrowheads="1"/>
              </p:cNvSpPr>
              <p:nvPr/>
            </p:nvSpPr>
            <p:spPr bwMode="auto">
              <a:xfrm>
                <a:off x="1674" y="2185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5" name="Rectangle 11"/>
              <p:cNvSpPr>
                <a:spLocks noChangeArrowheads="1"/>
              </p:cNvSpPr>
              <p:nvPr/>
            </p:nvSpPr>
            <p:spPr bwMode="auto">
              <a:xfrm>
                <a:off x="1445" y="2185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6" name="Rectangle 12"/>
              <p:cNvSpPr>
                <a:spLocks noChangeArrowheads="1"/>
              </p:cNvSpPr>
              <p:nvPr/>
            </p:nvSpPr>
            <p:spPr bwMode="auto">
              <a:xfrm>
                <a:off x="1215" y="2185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7" name="Rectangle 13"/>
              <p:cNvSpPr>
                <a:spLocks noChangeArrowheads="1"/>
              </p:cNvSpPr>
              <p:nvPr/>
            </p:nvSpPr>
            <p:spPr bwMode="auto">
              <a:xfrm>
                <a:off x="1674" y="196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8" name="Rectangle 14"/>
              <p:cNvSpPr>
                <a:spLocks noChangeArrowheads="1"/>
              </p:cNvSpPr>
              <p:nvPr/>
            </p:nvSpPr>
            <p:spPr bwMode="auto">
              <a:xfrm>
                <a:off x="1445" y="196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9" name="Rectangle 15"/>
              <p:cNvSpPr>
                <a:spLocks noChangeArrowheads="1"/>
              </p:cNvSpPr>
              <p:nvPr/>
            </p:nvSpPr>
            <p:spPr bwMode="auto">
              <a:xfrm>
                <a:off x="1215" y="1961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0" name="Rectangle 16"/>
              <p:cNvSpPr>
                <a:spLocks noChangeArrowheads="1"/>
              </p:cNvSpPr>
              <p:nvPr/>
            </p:nvSpPr>
            <p:spPr bwMode="auto">
              <a:xfrm>
                <a:off x="1674" y="1736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1" name="Rectangle 17"/>
              <p:cNvSpPr>
                <a:spLocks noChangeArrowheads="1"/>
              </p:cNvSpPr>
              <p:nvPr/>
            </p:nvSpPr>
            <p:spPr bwMode="auto">
              <a:xfrm>
                <a:off x="1445" y="1736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2" name="Rectangle 18"/>
              <p:cNvSpPr>
                <a:spLocks noChangeArrowheads="1"/>
              </p:cNvSpPr>
              <p:nvPr/>
            </p:nvSpPr>
            <p:spPr bwMode="auto">
              <a:xfrm>
                <a:off x="1215" y="1736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3" name="Rectangle 19"/>
              <p:cNvSpPr>
                <a:spLocks noChangeArrowheads="1"/>
              </p:cNvSpPr>
              <p:nvPr/>
            </p:nvSpPr>
            <p:spPr bwMode="auto">
              <a:xfrm>
                <a:off x="1674" y="1512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4" name="Rectangle 20"/>
              <p:cNvSpPr>
                <a:spLocks noChangeArrowheads="1"/>
              </p:cNvSpPr>
              <p:nvPr/>
            </p:nvSpPr>
            <p:spPr bwMode="auto">
              <a:xfrm>
                <a:off x="1445" y="1512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5" name="Rectangle 21"/>
              <p:cNvSpPr>
                <a:spLocks noChangeArrowheads="1"/>
              </p:cNvSpPr>
              <p:nvPr/>
            </p:nvSpPr>
            <p:spPr bwMode="auto">
              <a:xfrm>
                <a:off x="1215" y="1512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6" name="Rectangle 22"/>
              <p:cNvSpPr>
                <a:spLocks noChangeArrowheads="1"/>
              </p:cNvSpPr>
              <p:nvPr/>
            </p:nvSpPr>
            <p:spPr bwMode="auto">
              <a:xfrm>
                <a:off x="1674" y="1287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7" name="Rectangle 23"/>
              <p:cNvSpPr>
                <a:spLocks noChangeArrowheads="1"/>
              </p:cNvSpPr>
              <p:nvPr/>
            </p:nvSpPr>
            <p:spPr bwMode="auto">
              <a:xfrm>
                <a:off x="1445" y="1287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8" name="Rectangle 24"/>
              <p:cNvSpPr>
                <a:spLocks noChangeArrowheads="1"/>
              </p:cNvSpPr>
              <p:nvPr/>
            </p:nvSpPr>
            <p:spPr bwMode="auto">
              <a:xfrm>
                <a:off x="1215" y="1287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9" name="Rectangle 25"/>
              <p:cNvSpPr>
                <a:spLocks noChangeArrowheads="1"/>
              </p:cNvSpPr>
              <p:nvPr/>
            </p:nvSpPr>
            <p:spPr bwMode="auto">
              <a:xfrm>
                <a:off x="1674" y="1063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0" name="Rectangle 26"/>
              <p:cNvSpPr>
                <a:spLocks noChangeArrowheads="1"/>
              </p:cNvSpPr>
              <p:nvPr/>
            </p:nvSpPr>
            <p:spPr bwMode="auto">
              <a:xfrm>
                <a:off x="1445" y="1063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1" name="Rectangle 27"/>
              <p:cNvSpPr>
                <a:spLocks noChangeArrowheads="1"/>
              </p:cNvSpPr>
              <p:nvPr/>
            </p:nvSpPr>
            <p:spPr bwMode="auto">
              <a:xfrm>
                <a:off x="1215" y="1063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2" name="Line 28"/>
              <p:cNvSpPr>
                <a:spLocks noChangeShapeType="1"/>
              </p:cNvSpPr>
              <p:nvPr/>
            </p:nvSpPr>
            <p:spPr bwMode="auto">
              <a:xfrm>
                <a:off x="298" y="1063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3" name="Line 29"/>
              <p:cNvSpPr>
                <a:spLocks noChangeShapeType="1"/>
              </p:cNvSpPr>
              <p:nvPr/>
            </p:nvSpPr>
            <p:spPr bwMode="auto">
              <a:xfrm>
                <a:off x="298" y="1287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4" name="Line 30"/>
              <p:cNvSpPr>
                <a:spLocks noChangeShapeType="1"/>
              </p:cNvSpPr>
              <p:nvPr/>
            </p:nvSpPr>
            <p:spPr bwMode="auto">
              <a:xfrm>
                <a:off x="298" y="1512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5" name="Line 31"/>
              <p:cNvSpPr>
                <a:spLocks noChangeShapeType="1"/>
              </p:cNvSpPr>
              <p:nvPr/>
            </p:nvSpPr>
            <p:spPr bwMode="auto">
              <a:xfrm>
                <a:off x="298" y="173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6" name="Line 32"/>
              <p:cNvSpPr>
                <a:spLocks noChangeShapeType="1"/>
              </p:cNvSpPr>
              <p:nvPr/>
            </p:nvSpPr>
            <p:spPr bwMode="auto">
              <a:xfrm>
                <a:off x="298" y="1961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7" name="Line 33"/>
              <p:cNvSpPr>
                <a:spLocks noChangeShapeType="1"/>
              </p:cNvSpPr>
              <p:nvPr/>
            </p:nvSpPr>
            <p:spPr bwMode="auto">
              <a:xfrm>
                <a:off x="298" y="218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8" name="Line 34"/>
              <p:cNvSpPr>
                <a:spLocks noChangeShapeType="1"/>
              </p:cNvSpPr>
              <p:nvPr/>
            </p:nvSpPr>
            <p:spPr bwMode="auto">
              <a:xfrm>
                <a:off x="298" y="2409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9" name="Line 35"/>
              <p:cNvSpPr>
                <a:spLocks noChangeShapeType="1"/>
              </p:cNvSpPr>
              <p:nvPr/>
            </p:nvSpPr>
            <p:spPr bwMode="auto">
              <a:xfrm>
                <a:off x="298" y="2634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0" name="Line 36"/>
              <p:cNvSpPr>
                <a:spLocks noChangeShapeType="1"/>
              </p:cNvSpPr>
              <p:nvPr/>
            </p:nvSpPr>
            <p:spPr bwMode="auto">
              <a:xfrm>
                <a:off x="1445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1" name="Line 37"/>
              <p:cNvSpPr>
                <a:spLocks noChangeShapeType="1"/>
              </p:cNvSpPr>
              <p:nvPr/>
            </p:nvSpPr>
            <p:spPr bwMode="auto">
              <a:xfrm>
                <a:off x="1674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2" name="Line 38"/>
              <p:cNvSpPr>
                <a:spLocks noChangeShapeType="1"/>
              </p:cNvSpPr>
              <p:nvPr/>
            </p:nvSpPr>
            <p:spPr bwMode="auto">
              <a:xfrm>
                <a:off x="1903" y="106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198" y="964"/>
                <a:ext cx="1017" cy="1769"/>
                <a:chOff x="198" y="964"/>
                <a:chExt cx="1017" cy="1769"/>
              </a:xfrm>
            </p:grpSpPr>
            <p:sp>
              <p:nvSpPr>
                <p:cNvPr id="287784" name="Rectangle 40"/>
                <p:cNvSpPr>
                  <a:spLocks noChangeArrowheads="1"/>
                </p:cNvSpPr>
                <p:nvPr/>
              </p:nvSpPr>
              <p:spPr bwMode="auto">
                <a:xfrm>
                  <a:off x="986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5" name="Rectangle 41"/>
                <p:cNvSpPr>
                  <a:spLocks noChangeArrowheads="1"/>
                </p:cNvSpPr>
                <p:nvPr/>
              </p:nvSpPr>
              <p:spPr bwMode="auto">
                <a:xfrm>
                  <a:off x="757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6" name="Rectangle 42"/>
                <p:cNvSpPr>
                  <a:spLocks noChangeArrowheads="1"/>
                </p:cNvSpPr>
                <p:nvPr/>
              </p:nvSpPr>
              <p:spPr bwMode="auto">
                <a:xfrm>
                  <a:off x="528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7" name="Rectangle 43"/>
                <p:cNvSpPr>
                  <a:spLocks noChangeArrowheads="1"/>
                </p:cNvSpPr>
                <p:nvPr/>
              </p:nvSpPr>
              <p:spPr bwMode="auto">
                <a:xfrm>
                  <a:off x="298" y="2409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8" name="Rectangle 44"/>
                <p:cNvSpPr>
                  <a:spLocks noChangeArrowheads="1"/>
                </p:cNvSpPr>
                <p:nvPr/>
              </p:nvSpPr>
              <p:spPr bwMode="auto">
                <a:xfrm>
                  <a:off x="986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9" name="Rectangle 45"/>
                <p:cNvSpPr>
                  <a:spLocks noChangeArrowheads="1"/>
                </p:cNvSpPr>
                <p:nvPr/>
              </p:nvSpPr>
              <p:spPr bwMode="auto">
                <a:xfrm>
                  <a:off x="757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0" name="Rectangle 46"/>
                <p:cNvSpPr>
                  <a:spLocks noChangeArrowheads="1"/>
                </p:cNvSpPr>
                <p:nvPr/>
              </p:nvSpPr>
              <p:spPr bwMode="auto">
                <a:xfrm>
                  <a:off x="528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1" name="Rectangle 47"/>
                <p:cNvSpPr>
                  <a:spLocks noChangeArrowheads="1"/>
                </p:cNvSpPr>
                <p:nvPr/>
              </p:nvSpPr>
              <p:spPr bwMode="auto">
                <a:xfrm>
                  <a:off x="298" y="2185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2" name="Rectangle 48"/>
                <p:cNvSpPr>
                  <a:spLocks noChangeArrowheads="1"/>
                </p:cNvSpPr>
                <p:nvPr/>
              </p:nvSpPr>
              <p:spPr bwMode="auto">
                <a:xfrm>
                  <a:off x="986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3" name="Rectangle 49"/>
                <p:cNvSpPr>
                  <a:spLocks noChangeArrowheads="1"/>
                </p:cNvSpPr>
                <p:nvPr/>
              </p:nvSpPr>
              <p:spPr bwMode="auto">
                <a:xfrm>
                  <a:off x="757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4" name="Rectangle 50"/>
                <p:cNvSpPr>
                  <a:spLocks noChangeArrowheads="1"/>
                </p:cNvSpPr>
                <p:nvPr/>
              </p:nvSpPr>
              <p:spPr bwMode="auto">
                <a:xfrm>
                  <a:off x="528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5" name="Rectangle 51"/>
                <p:cNvSpPr>
                  <a:spLocks noChangeArrowheads="1"/>
                </p:cNvSpPr>
                <p:nvPr/>
              </p:nvSpPr>
              <p:spPr bwMode="auto">
                <a:xfrm>
                  <a:off x="298" y="1961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6" name="Rectangle 52"/>
                <p:cNvSpPr>
                  <a:spLocks noChangeArrowheads="1"/>
                </p:cNvSpPr>
                <p:nvPr/>
              </p:nvSpPr>
              <p:spPr bwMode="auto">
                <a:xfrm>
                  <a:off x="986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7" name="Rectangle 53"/>
                <p:cNvSpPr>
                  <a:spLocks noChangeArrowheads="1"/>
                </p:cNvSpPr>
                <p:nvPr/>
              </p:nvSpPr>
              <p:spPr bwMode="auto">
                <a:xfrm>
                  <a:off x="757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8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" y="1736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0" name="Rectangle 56"/>
                <p:cNvSpPr>
                  <a:spLocks noChangeArrowheads="1"/>
                </p:cNvSpPr>
                <p:nvPr/>
              </p:nvSpPr>
              <p:spPr bwMode="auto">
                <a:xfrm>
                  <a:off x="986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1" name="Rectangle 57"/>
                <p:cNvSpPr>
                  <a:spLocks noChangeArrowheads="1"/>
                </p:cNvSpPr>
                <p:nvPr/>
              </p:nvSpPr>
              <p:spPr bwMode="auto">
                <a:xfrm>
                  <a:off x="757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2" name="Rectangle 58"/>
                <p:cNvSpPr>
                  <a:spLocks noChangeArrowheads="1"/>
                </p:cNvSpPr>
                <p:nvPr/>
              </p:nvSpPr>
              <p:spPr bwMode="auto">
                <a:xfrm>
                  <a:off x="528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3" name="Rectangle 59"/>
                <p:cNvSpPr>
                  <a:spLocks noChangeArrowheads="1"/>
                </p:cNvSpPr>
                <p:nvPr/>
              </p:nvSpPr>
              <p:spPr bwMode="auto">
                <a:xfrm>
                  <a:off x="298" y="1512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4" name="Rectangle 60"/>
                <p:cNvSpPr>
                  <a:spLocks noChangeArrowheads="1"/>
                </p:cNvSpPr>
                <p:nvPr/>
              </p:nvSpPr>
              <p:spPr bwMode="auto">
                <a:xfrm>
                  <a:off x="986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5" name="Rectangle 61"/>
                <p:cNvSpPr>
                  <a:spLocks noChangeArrowheads="1"/>
                </p:cNvSpPr>
                <p:nvPr/>
              </p:nvSpPr>
              <p:spPr bwMode="auto">
                <a:xfrm>
                  <a:off x="757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6" name="Rectangle 62"/>
                <p:cNvSpPr>
                  <a:spLocks noChangeArrowheads="1"/>
                </p:cNvSpPr>
                <p:nvPr/>
              </p:nvSpPr>
              <p:spPr bwMode="auto">
                <a:xfrm>
                  <a:off x="528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7" name="Rectangle 63"/>
                <p:cNvSpPr>
                  <a:spLocks noChangeArrowheads="1"/>
                </p:cNvSpPr>
                <p:nvPr/>
              </p:nvSpPr>
              <p:spPr bwMode="auto">
                <a:xfrm>
                  <a:off x="298" y="1287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8" name="Rectangle 64"/>
                <p:cNvSpPr>
                  <a:spLocks noChangeArrowheads="1"/>
                </p:cNvSpPr>
                <p:nvPr/>
              </p:nvSpPr>
              <p:spPr bwMode="auto">
                <a:xfrm>
                  <a:off x="986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9" name="Rectangle 65"/>
                <p:cNvSpPr>
                  <a:spLocks noChangeArrowheads="1"/>
                </p:cNvSpPr>
                <p:nvPr/>
              </p:nvSpPr>
              <p:spPr bwMode="auto">
                <a:xfrm>
                  <a:off x="757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0" name="Rectangle 66"/>
                <p:cNvSpPr>
                  <a:spLocks noChangeArrowheads="1"/>
                </p:cNvSpPr>
                <p:nvPr/>
              </p:nvSpPr>
              <p:spPr bwMode="auto">
                <a:xfrm>
                  <a:off x="528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1" name="Rectangle 67"/>
                <p:cNvSpPr>
                  <a:spLocks noChangeArrowheads="1"/>
                </p:cNvSpPr>
                <p:nvPr/>
              </p:nvSpPr>
              <p:spPr bwMode="auto">
                <a:xfrm>
                  <a:off x="298" y="1063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2" name="Line 68"/>
                <p:cNvSpPr>
                  <a:spLocks noChangeShapeType="1"/>
                </p:cNvSpPr>
                <p:nvPr/>
              </p:nvSpPr>
              <p:spPr bwMode="auto">
                <a:xfrm>
                  <a:off x="298" y="1063"/>
                  <a:ext cx="0" cy="1571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3" name="Line 69"/>
                <p:cNvSpPr>
                  <a:spLocks noChangeShapeType="1"/>
                </p:cNvSpPr>
                <p:nvPr/>
              </p:nvSpPr>
              <p:spPr bwMode="auto">
                <a:xfrm>
                  <a:off x="528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4" name="Line 70"/>
                <p:cNvSpPr>
                  <a:spLocks noChangeShapeType="1"/>
                </p:cNvSpPr>
                <p:nvPr/>
              </p:nvSpPr>
              <p:spPr bwMode="auto">
                <a:xfrm>
                  <a:off x="757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5" name="Line 71"/>
                <p:cNvSpPr>
                  <a:spLocks noChangeShapeType="1"/>
                </p:cNvSpPr>
                <p:nvPr/>
              </p:nvSpPr>
              <p:spPr bwMode="auto">
                <a:xfrm>
                  <a:off x="986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6" name="Line 72"/>
                <p:cNvSpPr>
                  <a:spLocks noChangeShapeType="1"/>
                </p:cNvSpPr>
                <p:nvPr/>
              </p:nvSpPr>
              <p:spPr bwMode="auto">
                <a:xfrm>
                  <a:off x="1215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73"/>
                <p:cNvGrpSpPr>
                  <a:grpSpLocks/>
                </p:cNvGrpSpPr>
                <p:nvPr/>
              </p:nvGrpSpPr>
              <p:grpSpPr bwMode="auto">
                <a:xfrm>
                  <a:off x="198" y="964"/>
                  <a:ext cx="429" cy="1769"/>
                  <a:chOff x="1322" y="1776"/>
                  <a:chExt cx="619" cy="2563"/>
                </a:xfrm>
              </p:grpSpPr>
              <p:sp>
                <p:nvSpPr>
                  <p:cNvPr id="28781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1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82"/>
                <p:cNvGrpSpPr>
                  <a:grpSpLocks/>
                </p:cNvGrpSpPr>
                <p:nvPr/>
              </p:nvGrpSpPr>
              <p:grpSpPr bwMode="auto">
                <a:xfrm>
                  <a:off x="667" y="964"/>
                  <a:ext cx="430" cy="1769"/>
                  <a:chOff x="1322" y="1776"/>
                  <a:chExt cx="619" cy="2563"/>
                </a:xfrm>
              </p:grpSpPr>
              <p:sp>
                <p:nvSpPr>
                  <p:cNvPr id="287827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8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1097" y="963"/>
                <a:ext cx="429" cy="1769"/>
                <a:chOff x="1322" y="1776"/>
                <a:chExt cx="619" cy="2563"/>
              </a:xfrm>
            </p:grpSpPr>
            <p:sp>
              <p:nvSpPr>
                <p:cNvPr id="287836" name="Oval 92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7" name="Oval 93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8" name="Oval 94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9" name="Oval 95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0" name="Oval 96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1" name="Oval 97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2" name="Oval 98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3" name="Oval 99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00"/>
              <p:cNvGrpSpPr>
                <a:grpSpLocks/>
              </p:cNvGrpSpPr>
              <p:nvPr/>
            </p:nvGrpSpPr>
            <p:grpSpPr bwMode="auto">
              <a:xfrm>
                <a:off x="1566" y="963"/>
                <a:ext cx="429" cy="1769"/>
                <a:chOff x="1322" y="1776"/>
                <a:chExt cx="619" cy="2563"/>
              </a:xfrm>
            </p:grpSpPr>
            <p:sp>
              <p:nvSpPr>
                <p:cNvPr id="287845" name="Oval 101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6" name="Oval 102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7" name="Oval 103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8" name="Oval 104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9" name="Oval 105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0" name="Oval 106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1" name="Oval 107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2" name="Oval 108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09"/>
            <p:cNvGrpSpPr>
              <a:grpSpLocks/>
            </p:cNvGrpSpPr>
            <p:nvPr/>
          </p:nvGrpSpPr>
          <p:grpSpPr bwMode="auto">
            <a:xfrm>
              <a:off x="3110" y="1076"/>
              <a:ext cx="990" cy="949"/>
              <a:chOff x="1778" y="3201"/>
              <a:chExt cx="1770" cy="1797"/>
            </a:xfrm>
          </p:grpSpPr>
          <p:sp>
            <p:nvSpPr>
              <p:cNvPr id="287854" name="Rectangle 110"/>
              <p:cNvSpPr>
                <a:spLocks noChangeArrowheads="1"/>
              </p:cNvSpPr>
              <p:nvPr/>
            </p:nvSpPr>
            <p:spPr bwMode="auto">
              <a:xfrm rot="-5400000">
                <a:off x="3223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5" name="Rectangle 111"/>
              <p:cNvSpPr>
                <a:spLocks noChangeArrowheads="1"/>
              </p:cNvSpPr>
              <p:nvPr/>
            </p:nvSpPr>
            <p:spPr bwMode="auto">
              <a:xfrm rot="-5400000">
                <a:off x="3223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6" name="Rectangle 112"/>
              <p:cNvSpPr>
                <a:spLocks noChangeArrowheads="1"/>
              </p:cNvSpPr>
              <p:nvPr/>
            </p:nvSpPr>
            <p:spPr bwMode="auto">
              <a:xfrm rot="-5400000">
                <a:off x="3223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7" name="Rectangle 113"/>
              <p:cNvSpPr>
                <a:spLocks noChangeArrowheads="1"/>
              </p:cNvSpPr>
              <p:nvPr/>
            </p:nvSpPr>
            <p:spPr bwMode="auto">
              <a:xfrm rot="-5400000">
                <a:off x="3223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8" name="Rectangle 114"/>
              <p:cNvSpPr>
                <a:spLocks noChangeArrowheads="1"/>
              </p:cNvSpPr>
              <p:nvPr/>
            </p:nvSpPr>
            <p:spPr bwMode="auto">
              <a:xfrm rot="-5400000">
                <a:off x="3223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9" name="Rectangle 115"/>
              <p:cNvSpPr>
                <a:spLocks noChangeArrowheads="1"/>
              </p:cNvSpPr>
              <p:nvPr/>
            </p:nvSpPr>
            <p:spPr bwMode="auto">
              <a:xfrm rot="-5400000">
                <a:off x="3223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0" name="Rectangle 116"/>
              <p:cNvSpPr>
                <a:spLocks noChangeArrowheads="1"/>
              </p:cNvSpPr>
              <p:nvPr/>
            </p:nvSpPr>
            <p:spPr bwMode="auto">
              <a:xfrm rot="-5400000">
                <a:off x="3223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1" name="Rectangle 117"/>
              <p:cNvSpPr>
                <a:spLocks noChangeArrowheads="1"/>
              </p:cNvSpPr>
              <p:nvPr/>
            </p:nvSpPr>
            <p:spPr bwMode="auto">
              <a:xfrm rot="-5400000">
                <a:off x="2998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2" name="Rectangle 118"/>
              <p:cNvSpPr>
                <a:spLocks noChangeArrowheads="1"/>
              </p:cNvSpPr>
              <p:nvPr/>
            </p:nvSpPr>
            <p:spPr bwMode="auto">
              <a:xfrm rot="-5400000">
                <a:off x="2998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3" name="Rectangle 119"/>
              <p:cNvSpPr>
                <a:spLocks noChangeArrowheads="1"/>
              </p:cNvSpPr>
              <p:nvPr/>
            </p:nvSpPr>
            <p:spPr bwMode="auto">
              <a:xfrm rot="-5400000">
                <a:off x="2998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4" name="Rectangle 120"/>
              <p:cNvSpPr>
                <a:spLocks noChangeArrowheads="1"/>
              </p:cNvSpPr>
              <p:nvPr/>
            </p:nvSpPr>
            <p:spPr bwMode="auto">
              <a:xfrm rot="-5400000">
                <a:off x="2998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5" name="Rectangle 121"/>
              <p:cNvSpPr>
                <a:spLocks noChangeArrowheads="1"/>
              </p:cNvSpPr>
              <p:nvPr/>
            </p:nvSpPr>
            <p:spPr bwMode="auto">
              <a:xfrm rot="-5400000">
                <a:off x="2998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6" name="Rectangle 122"/>
              <p:cNvSpPr>
                <a:spLocks noChangeArrowheads="1"/>
              </p:cNvSpPr>
              <p:nvPr/>
            </p:nvSpPr>
            <p:spPr bwMode="auto">
              <a:xfrm rot="-5400000">
                <a:off x="2998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7" name="Rectangle 123"/>
              <p:cNvSpPr>
                <a:spLocks noChangeArrowheads="1"/>
              </p:cNvSpPr>
              <p:nvPr/>
            </p:nvSpPr>
            <p:spPr bwMode="auto">
              <a:xfrm rot="-5400000">
                <a:off x="2998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8" name="Rectangle 124"/>
              <p:cNvSpPr>
                <a:spLocks noChangeArrowheads="1"/>
              </p:cNvSpPr>
              <p:nvPr/>
            </p:nvSpPr>
            <p:spPr bwMode="auto">
              <a:xfrm rot="-5400000">
                <a:off x="2774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9" name="Rectangle 125"/>
              <p:cNvSpPr>
                <a:spLocks noChangeArrowheads="1"/>
              </p:cNvSpPr>
              <p:nvPr/>
            </p:nvSpPr>
            <p:spPr bwMode="auto">
              <a:xfrm rot="-5400000">
                <a:off x="2774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0" name="Rectangle 126"/>
              <p:cNvSpPr>
                <a:spLocks noChangeArrowheads="1"/>
              </p:cNvSpPr>
              <p:nvPr/>
            </p:nvSpPr>
            <p:spPr bwMode="auto">
              <a:xfrm rot="-5400000">
                <a:off x="2774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1" name="Rectangle 127"/>
              <p:cNvSpPr>
                <a:spLocks noChangeArrowheads="1"/>
              </p:cNvSpPr>
              <p:nvPr/>
            </p:nvSpPr>
            <p:spPr bwMode="auto">
              <a:xfrm rot="-5400000">
                <a:off x="2774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2" name="Rectangle 128"/>
              <p:cNvSpPr>
                <a:spLocks noChangeArrowheads="1"/>
              </p:cNvSpPr>
              <p:nvPr/>
            </p:nvSpPr>
            <p:spPr bwMode="auto">
              <a:xfrm rot="-5400000">
                <a:off x="2774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3" name="Rectangle 129"/>
              <p:cNvSpPr>
                <a:spLocks noChangeArrowheads="1"/>
              </p:cNvSpPr>
              <p:nvPr/>
            </p:nvSpPr>
            <p:spPr bwMode="auto">
              <a:xfrm rot="-5400000">
                <a:off x="2774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4" name="Rectangle 130"/>
              <p:cNvSpPr>
                <a:spLocks noChangeArrowheads="1"/>
              </p:cNvSpPr>
              <p:nvPr/>
            </p:nvSpPr>
            <p:spPr bwMode="auto">
              <a:xfrm rot="-5400000">
                <a:off x="2774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5" name="Rectangle 131"/>
              <p:cNvSpPr>
                <a:spLocks noChangeArrowheads="1"/>
              </p:cNvSpPr>
              <p:nvPr/>
            </p:nvSpPr>
            <p:spPr bwMode="auto">
              <a:xfrm rot="-5400000">
                <a:off x="2550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6" name="Rectangle 132"/>
              <p:cNvSpPr>
                <a:spLocks noChangeArrowheads="1"/>
              </p:cNvSpPr>
              <p:nvPr/>
            </p:nvSpPr>
            <p:spPr bwMode="auto">
              <a:xfrm rot="-5400000">
                <a:off x="2550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7" name="Rectangle 133"/>
              <p:cNvSpPr>
                <a:spLocks noChangeArrowheads="1"/>
              </p:cNvSpPr>
              <p:nvPr/>
            </p:nvSpPr>
            <p:spPr bwMode="auto">
              <a:xfrm rot="-5400000">
                <a:off x="2550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8" name="Rectangle 134"/>
              <p:cNvSpPr>
                <a:spLocks noChangeArrowheads="1"/>
              </p:cNvSpPr>
              <p:nvPr/>
            </p:nvSpPr>
            <p:spPr bwMode="auto">
              <a:xfrm rot="-5400000">
                <a:off x="2550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9" name="Rectangle 135"/>
              <p:cNvSpPr>
                <a:spLocks noChangeArrowheads="1"/>
              </p:cNvSpPr>
              <p:nvPr/>
            </p:nvSpPr>
            <p:spPr bwMode="auto">
              <a:xfrm rot="-5400000">
                <a:off x="2550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0" name="Rectangle 136"/>
              <p:cNvSpPr>
                <a:spLocks noChangeArrowheads="1"/>
              </p:cNvSpPr>
              <p:nvPr/>
            </p:nvSpPr>
            <p:spPr bwMode="auto">
              <a:xfrm rot="-5400000">
                <a:off x="2550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1" name="Rectangle 137"/>
              <p:cNvSpPr>
                <a:spLocks noChangeArrowheads="1"/>
              </p:cNvSpPr>
              <p:nvPr/>
            </p:nvSpPr>
            <p:spPr bwMode="auto">
              <a:xfrm rot="-5400000">
                <a:off x="2550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2" name="Rectangle 138"/>
              <p:cNvSpPr>
                <a:spLocks noChangeArrowheads="1"/>
              </p:cNvSpPr>
              <p:nvPr/>
            </p:nvSpPr>
            <p:spPr bwMode="auto">
              <a:xfrm rot="-5400000">
                <a:off x="2325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3" name="Rectangle 139"/>
              <p:cNvSpPr>
                <a:spLocks noChangeArrowheads="1"/>
              </p:cNvSpPr>
              <p:nvPr/>
            </p:nvSpPr>
            <p:spPr bwMode="auto">
              <a:xfrm rot="-5400000">
                <a:off x="2325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4" name="Rectangle 140"/>
              <p:cNvSpPr>
                <a:spLocks noChangeArrowheads="1"/>
              </p:cNvSpPr>
              <p:nvPr/>
            </p:nvSpPr>
            <p:spPr bwMode="auto">
              <a:xfrm rot="-5400000">
                <a:off x="2325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5" name="Rectangle 141"/>
              <p:cNvSpPr>
                <a:spLocks noChangeArrowheads="1"/>
              </p:cNvSpPr>
              <p:nvPr/>
            </p:nvSpPr>
            <p:spPr bwMode="auto">
              <a:xfrm rot="-5400000">
                <a:off x="2325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6" name="Rectangle 142"/>
              <p:cNvSpPr>
                <a:spLocks noChangeArrowheads="1"/>
              </p:cNvSpPr>
              <p:nvPr/>
            </p:nvSpPr>
            <p:spPr bwMode="auto">
              <a:xfrm rot="-5400000">
                <a:off x="2325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7" name="Rectangle 143"/>
              <p:cNvSpPr>
                <a:spLocks noChangeArrowheads="1"/>
              </p:cNvSpPr>
              <p:nvPr/>
            </p:nvSpPr>
            <p:spPr bwMode="auto">
              <a:xfrm rot="-5400000">
                <a:off x="2325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8" name="Rectangle 144"/>
              <p:cNvSpPr>
                <a:spLocks noChangeArrowheads="1"/>
              </p:cNvSpPr>
              <p:nvPr/>
            </p:nvSpPr>
            <p:spPr bwMode="auto">
              <a:xfrm rot="-5400000">
                <a:off x="2325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9" name="Rectangle 145"/>
              <p:cNvSpPr>
                <a:spLocks noChangeArrowheads="1"/>
              </p:cNvSpPr>
              <p:nvPr/>
            </p:nvSpPr>
            <p:spPr bwMode="auto">
              <a:xfrm rot="-5400000">
                <a:off x="2101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0" name="Rectangle 146"/>
              <p:cNvSpPr>
                <a:spLocks noChangeArrowheads="1"/>
              </p:cNvSpPr>
              <p:nvPr/>
            </p:nvSpPr>
            <p:spPr bwMode="auto">
              <a:xfrm rot="-5400000">
                <a:off x="2101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1" name="Rectangle 147"/>
              <p:cNvSpPr>
                <a:spLocks noChangeArrowheads="1"/>
              </p:cNvSpPr>
              <p:nvPr/>
            </p:nvSpPr>
            <p:spPr bwMode="auto">
              <a:xfrm rot="-5400000">
                <a:off x="2101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2" name="Rectangle 148"/>
              <p:cNvSpPr>
                <a:spLocks noChangeArrowheads="1"/>
              </p:cNvSpPr>
              <p:nvPr/>
            </p:nvSpPr>
            <p:spPr bwMode="auto">
              <a:xfrm rot="-5400000">
                <a:off x="2101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3" name="Rectangle 149"/>
              <p:cNvSpPr>
                <a:spLocks noChangeArrowheads="1"/>
              </p:cNvSpPr>
              <p:nvPr/>
            </p:nvSpPr>
            <p:spPr bwMode="auto">
              <a:xfrm rot="-5400000">
                <a:off x="2101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4" name="Rectangle 150"/>
              <p:cNvSpPr>
                <a:spLocks noChangeArrowheads="1"/>
              </p:cNvSpPr>
              <p:nvPr/>
            </p:nvSpPr>
            <p:spPr bwMode="auto">
              <a:xfrm rot="-5400000">
                <a:off x="2101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5" name="Rectangle 151"/>
              <p:cNvSpPr>
                <a:spLocks noChangeArrowheads="1"/>
              </p:cNvSpPr>
              <p:nvPr/>
            </p:nvSpPr>
            <p:spPr bwMode="auto">
              <a:xfrm rot="-5400000">
                <a:off x="2101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6" name="Rectangle 152"/>
              <p:cNvSpPr>
                <a:spLocks noChangeArrowheads="1"/>
              </p:cNvSpPr>
              <p:nvPr/>
            </p:nvSpPr>
            <p:spPr bwMode="auto">
              <a:xfrm rot="-5400000">
                <a:off x="1876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7" name="Rectangle 153"/>
              <p:cNvSpPr>
                <a:spLocks noChangeArrowheads="1"/>
              </p:cNvSpPr>
              <p:nvPr/>
            </p:nvSpPr>
            <p:spPr bwMode="auto">
              <a:xfrm rot="-5400000">
                <a:off x="1876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8" name="Rectangle 154"/>
              <p:cNvSpPr>
                <a:spLocks noChangeArrowheads="1"/>
              </p:cNvSpPr>
              <p:nvPr/>
            </p:nvSpPr>
            <p:spPr bwMode="auto">
              <a:xfrm rot="-5400000">
                <a:off x="1876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9" name="Rectangle 155"/>
              <p:cNvSpPr>
                <a:spLocks noChangeArrowheads="1"/>
              </p:cNvSpPr>
              <p:nvPr/>
            </p:nvSpPr>
            <p:spPr bwMode="auto">
              <a:xfrm rot="-5400000">
                <a:off x="1876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0" name="Rectangle 156"/>
              <p:cNvSpPr>
                <a:spLocks noChangeArrowheads="1"/>
              </p:cNvSpPr>
              <p:nvPr/>
            </p:nvSpPr>
            <p:spPr bwMode="auto">
              <a:xfrm rot="-5400000">
                <a:off x="1876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1" name="Rectangle 157"/>
              <p:cNvSpPr>
                <a:spLocks noChangeArrowheads="1"/>
              </p:cNvSpPr>
              <p:nvPr/>
            </p:nvSpPr>
            <p:spPr bwMode="auto">
              <a:xfrm rot="-5400000">
                <a:off x="1876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2" name="Rectangle 158"/>
              <p:cNvSpPr>
                <a:spLocks noChangeArrowheads="1"/>
              </p:cNvSpPr>
              <p:nvPr/>
            </p:nvSpPr>
            <p:spPr bwMode="auto">
              <a:xfrm rot="-5400000">
                <a:off x="1876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3" name="Line 159"/>
              <p:cNvSpPr>
                <a:spLocks noChangeShapeType="1"/>
              </p:cNvSpPr>
              <p:nvPr/>
            </p:nvSpPr>
            <p:spPr bwMode="auto">
              <a:xfrm rot="-5400000">
                <a:off x="1076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4" name="Line 160"/>
              <p:cNvSpPr>
                <a:spLocks noChangeShapeType="1"/>
              </p:cNvSpPr>
              <p:nvPr/>
            </p:nvSpPr>
            <p:spPr bwMode="auto">
              <a:xfrm rot="-5400000">
                <a:off x="1300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5" name="Line 161"/>
              <p:cNvSpPr>
                <a:spLocks noChangeShapeType="1"/>
              </p:cNvSpPr>
              <p:nvPr/>
            </p:nvSpPr>
            <p:spPr bwMode="auto">
              <a:xfrm rot="-5400000">
                <a:off x="1525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6" name="Line 162"/>
              <p:cNvSpPr>
                <a:spLocks noChangeShapeType="1"/>
              </p:cNvSpPr>
              <p:nvPr/>
            </p:nvSpPr>
            <p:spPr bwMode="auto">
              <a:xfrm rot="-5400000">
                <a:off x="1749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7" name="Line 163"/>
              <p:cNvSpPr>
                <a:spLocks noChangeShapeType="1"/>
              </p:cNvSpPr>
              <p:nvPr/>
            </p:nvSpPr>
            <p:spPr bwMode="auto">
              <a:xfrm rot="-5400000">
                <a:off x="1974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8" name="Line 164"/>
              <p:cNvSpPr>
                <a:spLocks noChangeShapeType="1"/>
              </p:cNvSpPr>
              <p:nvPr/>
            </p:nvSpPr>
            <p:spPr bwMode="auto">
              <a:xfrm rot="-5400000">
                <a:off x="2198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9" name="Line 165"/>
              <p:cNvSpPr>
                <a:spLocks noChangeShapeType="1"/>
              </p:cNvSpPr>
              <p:nvPr/>
            </p:nvSpPr>
            <p:spPr bwMode="auto">
              <a:xfrm rot="-5400000">
                <a:off x="2422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0" name="Line 166"/>
              <p:cNvSpPr>
                <a:spLocks noChangeShapeType="1"/>
              </p:cNvSpPr>
              <p:nvPr/>
            </p:nvSpPr>
            <p:spPr bwMode="auto">
              <a:xfrm rot="-5400000">
                <a:off x="2647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1" name="Line 167"/>
              <p:cNvSpPr>
                <a:spLocks noChangeShapeType="1"/>
              </p:cNvSpPr>
              <p:nvPr/>
            </p:nvSpPr>
            <p:spPr bwMode="auto">
              <a:xfrm rot="-5400000">
                <a:off x="2665" y="411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2" name="Line 168"/>
              <p:cNvSpPr>
                <a:spLocks noChangeShapeType="1"/>
              </p:cNvSpPr>
              <p:nvPr/>
            </p:nvSpPr>
            <p:spPr bwMode="auto">
              <a:xfrm rot="-5400000">
                <a:off x="2665" y="38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3" name="Line 169"/>
              <p:cNvSpPr>
                <a:spLocks noChangeShapeType="1"/>
              </p:cNvSpPr>
              <p:nvPr/>
            </p:nvSpPr>
            <p:spPr bwMode="auto">
              <a:xfrm rot="-5400000">
                <a:off x="2665" y="36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4" name="Line 170"/>
              <p:cNvSpPr>
                <a:spLocks noChangeShapeType="1"/>
              </p:cNvSpPr>
              <p:nvPr/>
            </p:nvSpPr>
            <p:spPr bwMode="auto">
              <a:xfrm rot="-5400000">
                <a:off x="2665" y="34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5" name="Line 171"/>
              <p:cNvSpPr>
                <a:spLocks noChangeShapeType="1"/>
              </p:cNvSpPr>
              <p:nvPr/>
            </p:nvSpPr>
            <p:spPr bwMode="auto">
              <a:xfrm rot="-5400000">
                <a:off x="2665" y="319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6" name="Line 172"/>
              <p:cNvSpPr>
                <a:spLocks noChangeShapeType="1"/>
              </p:cNvSpPr>
              <p:nvPr/>
            </p:nvSpPr>
            <p:spPr bwMode="auto">
              <a:xfrm rot="-5400000">
                <a:off x="2665" y="29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7" name="Line 173"/>
              <p:cNvSpPr>
                <a:spLocks noChangeShapeType="1"/>
              </p:cNvSpPr>
              <p:nvPr/>
            </p:nvSpPr>
            <p:spPr bwMode="auto">
              <a:xfrm rot="-5400000">
                <a:off x="2665" y="2737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8" name="Line 174"/>
              <p:cNvSpPr>
                <a:spLocks noChangeShapeType="1"/>
              </p:cNvSpPr>
              <p:nvPr/>
            </p:nvSpPr>
            <p:spPr bwMode="auto">
              <a:xfrm rot="-5400000">
                <a:off x="2665" y="2508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9" name="Oval 175"/>
              <p:cNvSpPr>
                <a:spLocks noChangeArrowheads="1"/>
              </p:cNvSpPr>
              <p:nvPr/>
            </p:nvSpPr>
            <p:spPr bwMode="auto">
              <a:xfrm rot="-5400000">
                <a:off x="3349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0" name="Oval 176"/>
              <p:cNvSpPr>
                <a:spLocks noChangeArrowheads="1"/>
              </p:cNvSpPr>
              <p:nvPr/>
            </p:nvSpPr>
            <p:spPr bwMode="auto">
              <a:xfrm rot="-5400000">
                <a:off x="2676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1" name="Oval 177"/>
              <p:cNvSpPr>
                <a:spLocks noChangeArrowheads="1"/>
              </p:cNvSpPr>
              <p:nvPr/>
            </p:nvSpPr>
            <p:spPr bwMode="auto">
              <a:xfrm rot="-5400000">
                <a:off x="3125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2" name="Oval 178"/>
              <p:cNvSpPr>
                <a:spLocks noChangeArrowheads="1"/>
              </p:cNvSpPr>
              <p:nvPr/>
            </p:nvSpPr>
            <p:spPr bwMode="auto">
              <a:xfrm rot="-5400000">
                <a:off x="2003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3" name="Oval 179"/>
              <p:cNvSpPr>
                <a:spLocks noChangeArrowheads="1"/>
              </p:cNvSpPr>
              <p:nvPr/>
            </p:nvSpPr>
            <p:spPr bwMode="auto">
              <a:xfrm rot="-5400000">
                <a:off x="2452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4" name="Oval 180"/>
              <p:cNvSpPr>
                <a:spLocks noChangeArrowheads="1"/>
              </p:cNvSpPr>
              <p:nvPr/>
            </p:nvSpPr>
            <p:spPr bwMode="auto">
              <a:xfrm rot="-5400000">
                <a:off x="2900" y="47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5" name="Oval 181"/>
              <p:cNvSpPr>
                <a:spLocks noChangeArrowheads="1"/>
              </p:cNvSpPr>
              <p:nvPr/>
            </p:nvSpPr>
            <p:spPr bwMode="auto">
              <a:xfrm rot="-5400000">
                <a:off x="1779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6" name="Oval 182"/>
              <p:cNvSpPr>
                <a:spLocks noChangeArrowheads="1"/>
              </p:cNvSpPr>
              <p:nvPr/>
            </p:nvSpPr>
            <p:spPr bwMode="auto">
              <a:xfrm rot="-5400000">
                <a:off x="2227" y="457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7" name="Oval 183"/>
              <p:cNvSpPr>
                <a:spLocks noChangeArrowheads="1"/>
              </p:cNvSpPr>
              <p:nvPr/>
            </p:nvSpPr>
            <p:spPr bwMode="auto">
              <a:xfrm rot="-5400000">
                <a:off x="3349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8" name="Oval 184"/>
              <p:cNvSpPr>
                <a:spLocks noChangeArrowheads="1"/>
              </p:cNvSpPr>
              <p:nvPr/>
            </p:nvSpPr>
            <p:spPr bwMode="auto">
              <a:xfrm rot="-5400000">
                <a:off x="2676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9" name="Oval 185"/>
              <p:cNvSpPr>
                <a:spLocks noChangeArrowheads="1"/>
              </p:cNvSpPr>
              <p:nvPr/>
            </p:nvSpPr>
            <p:spPr bwMode="auto">
              <a:xfrm rot="-5400000">
                <a:off x="3125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0" name="Oval 186"/>
              <p:cNvSpPr>
                <a:spLocks noChangeArrowheads="1"/>
              </p:cNvSpPr>
              <p:nvPr/>
            </p:nvSpPr>
            <p:spPr bwMode="auto">
              <a:xfrm rot="-5400000">
                <a:off x="2003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1" name="Oval 187"/>
              <p:cNvSpPr>
                <a:spLocks noChangeArrowheads="1"/>
              </p:cNvSpPr>
              <p:nvPr/>
            </p:nvSpPr>
            <p:spPr bwMode="auto">
              <a:xfrm rot="-5400000">
                <a:off x="2452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2" name="Oval 188"/>
              <p:cNvSpPr>
                <a:spLocks noChangeArrowheads="1"/>
              </p:cNvSpPr>
              <p:nvPr/>
            </p:nvSpPr>
            <p:spPr bwMode="auto">
              <a:xfrm rot="-5400000">
                <a:off x="2900" y="433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3" name="Oval 189"/>
              <p:cNvSpPr>
                <a:spLocks noChangeArrowheads="1"/>
              </p:cNvSpPr>
              <p:nvPr/>
            </p:nvSpPr>
            <p:spPr bwMode="auto">
              <a:xfrm rot="-5400000">
                <a:off x="1779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4" name="Oval 190"/>
              <p:cNvSpPr>
                <a:spLocks noChangeArrowheads="1"/>
              </p:cNvSpPr>
              <p:nvPr/>
            </p:nvSpPr>
            <p:spPr bwMode="auto">
              <a:xfrm rot="-5400000">
                <a:off x="2227" y="41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5" name="Oval 191"/>
              <p:cNvSpPr>
                <a:spLocks noChangeArrowheads="1"/>
              </p:cNvSpPr>
              <p:nvPr/>
            </p:nvSpPr>
            <p:spPr bwMode="auto">
              <a:xfrm rot="-5400000">
                <a:off x="3348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6" name="Oval 192"/>
              <p:cNvSpPr>
                <a:spLocks noChangeArrowheads="1"/>
              </p:cNvSpPr>
              <p:nvPr/>
            </p:nvSpPr>
            <p:spPr bwMode="auto">
              <a:xfrm rot="-5400000">
                <a:off x="2675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7" name="Oval 193"/>
              <p:cNvSpPr>
                <a:spLocks noChangeArrowheads="1"/>
              </p:cNvSpPr>
              <p:nvPr/>
            </p:nvSpPr>
            <p:spPr bwMode="auto">
              <a:xfrm rot="-5400000">
                <a:off x="3124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8" name="Oval 194"/>
              <p:cNvSpPr>
                <a:spLocks noChangeArrowheads="1"/>
              </p:cNvSpPr>
              <p:nvPr/>
            </p:nvSpPr>
            <p:spPr bwMode="auto">
              <a:xfrm rot="-5400000">
                <a:off x="2002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9" name="Oval 195"/>
              <p:cNvSpPr>
                <a:spLocks noChangeArrowheads="1"/>
              </p:cNvSpPr>
              <p:nvPr/>
            </p:nvSpPr>
            <p:spPr bwMode="auto">
              <a:xfrm rot="-5400000">
                <a:off x="2451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0" name="Oval 196"/>
              <p:cNvSpPr>
                <a:spLocks noChangeArrowheads="1"/>
              </p:cNvSpPr>
              <p:nvPr/>
            </p:nvSpPr>
            <p:spPr bwMode="auto">
              <a:xfrm rot="-5400000">
                <a:off x="2899" y="39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1" name="Oval 197"/>
              <p:cNvSpPr>
                <a:spLocks noChangeArrowheads="1"/>
              </p:cNvSpPr>
              <p:nvPr/>
            </p:nvSpPr>
            <p:spPr bwMode="auto">
              <a:xfrm rot="-5400000">
                <a:off x="1778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2" name="Oval 198"/>
              <p:cNvSpPr>
                <a:spLocks noChangeArrowheads="1"/>
              </p:cNvSpPr>
              <p:nvPr/>
            </p:nvSpPr>
            <p:spPr bwMode="auto">
              <a:xfrm rot="-5400000">
                <a:off x="2226" y="367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3" name="Oval 199"/>
              <p:cNvSpPr>
                <a:spLocks noChangeArrowheads="1"/>
              </p:cNvSpPr>
              <p:nvPr/>
            </p:nvSpPr>
            <p:spPr bwMode="auto">
              <a:xfrm rot="-5400000">
                <a:off x="3348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4" name="Oval 200"/>
              <p:cNvSpPr>
                <a:spLocks noChangeArrowheads="1"/>
              </p:cNvSpPr>
              <p:nvPr/>
            </p:nvSpPr>
            <p:spPr bwMode="auto">
              <a:xfrm rot="-5400000">
                <a:off x="2675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5" name="Oval 201"/>
              <p:cNvSpPr>
                <a:spLocks noChangeArrowheads="1"/>
              </p:cNvSpPr>
              <p:nvPr/>
            </p:nvSpPr>
            <p:spPr bwMode="auto">
              <a:xfrm rot="-5400000">
                <a:off x="3124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6" name="Oval 202"/>
              <p:cNvSpPr>
                <a:spLocks noChangeArrowheads="1"/>
              </p:cNvSpPr>
              <p:nvPr/>
            </p:nvSpPr>
            <p:spPr bwMode="auto">
              <a:xfrm rot="-5400000">
                <a:off x="2002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7" name="Oval 203"/>
              <p:cNvSpPr>
                <a:spLocks noChangeArrowheads="1"/>
              </p:cNvSpPr>
              <p:nvPr/>
            </p:nvSpPr>
            <p:spPr bwMode="auto">
              <a:xfrm rot="-5400000">
                <a:off x="2451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8" name="Oval 204"/>
              <p:cNvSpPr>
                <a:spLocks noChangeArrowheads="1"/>
              </p:cNvSpPr>
              <p:nvPr/>
            </p:nvSpPr>
            <p:spPr bwMode="auto">
              <a:xfrm rot="-5400000">
                <a:off x="2899" y="34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9" name="Oval 205"/>
              <p:cNvSpPr>
                <a:spLocks noChangeArrowheads="1"/>
              </p:cNvSpPr>
              <p:nvPr/>
            </p:nvSpPr>
            <p:spPr bwMode="auto">
              <a:xfrm rot="-5400000">
                <a:off x="1778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50" name="Oval 206"/>
              <p:cNvSpPr>
                <a:spLocks noChangeArrowheads="1"/>
              </p:cNvSpPr>
              <p:nvPr/>
            </p:nvSpPr>
            <p:spPr bwMode="auto">
              <a:xfrm rot="-5400000">
                <a:off x="2226" y="3202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07"/>
            <p:cNvGrpSpPr>
              <a:grpSpLocks/>
            </p:cNvGrpSpPr>
            <p:nvPr/>
          </p:nvGrpSpPr>
          <p:grpSpPr bwMode="auto">
            <a:xfrm>
              <a:off x="1637" y="1024"/>
              <a:ext cx="1095" cy="1001"/>
              <a:chOff x="2391" y="2928"/>
              <a:chExt cx="1919" cy="1899"/>
            </a:xfrm>
          </p:grpSpPr>
          <p:sp>
            <p:nvSpPr>
              <p:cNvPr id="287952" name="Rectangle 208"/>
              <p:cNvSpPr>
                <a:spLocks noChangeArrowheads="1"/>
              </p:cNvSpPr>
              <p:nvPr/>
            </p:nvSpPr>
            <p:spPr bwMode="auto">
              <a:xfrm rot="-5400000">
                <a:off x="3985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3" name="Rectangle 209"/>
              <p:cNvSpPr>
                <a:spLocks noChangeArrowheads="1"/>
              </p:cNvSpPr>
              <p:nvPr/>
            </p:nvSpPr>
            <p:spPr bwMode="auto">
              <a:xfrm rot="-5400000">
                <a:off x="3985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4" name="Rectangle 210"/>
              <p:cNvSpPr>
                <a:spLocks noChangeArrowheads="1"/>
              </p:cNvSpPr>
              <p:nvPr/>
            </p:nvSpPr>
            <p:spPr bwMode="auto">
              <a:xfrm rot="-5400000">
                <a:off x="3985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5" name="Rectangle 211"/>
              <p:cNvSpPr>
                <a:spLocks noChangeArrowheads="1"/>
              </p:cNvSpPr>
              <p:nvPr/>
            </p:nvSpPr>
            <p:spPr bwMode="auto">
              <a:xfrm rot="-5400000">
                <a:off x="3985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6" name="Rectangle 212"/>
              <p:cNvSpPr>
                <a:spLocks noChangeArrowheads="1"/>
              </p:cNvSpPr>
              <p:nvPr/>
            </p:nvSpPr>
            <p:spPr bwMode="auto">
              <a:xfrm rot="-5400000">
                <a:off x="3985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7" name="Rectangle 213"/>
              <p:cNvSpPr>
                <a:spLocks noChangeArrowheads="1"/>
              </p:cNvSpPr>
              <p:nvPr/>
            </p:nvSpPr>
            <p:spPr bwMode="auto">
              <a:xfrm rot="-5400000">
                <a:off x="3985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8" name="Rectangle 214"/>
              <p:cNvSpPr>
                <a:spLocks noChangeArrowheads="1"/>
              </p:cNvSpPr>
              <p:nvPr/>
            </p:nvSpPr>
            <p:spPr bwMode="auto">
              <a:xfrm rot="-5400000">
                <a:off x="3985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9" name="Rectangle 215"/>
              <p:cNvSpPr>
                <a:spLocks noChangeArrowheads="1"/>
              </p:cNvSpPr>
              <p:nvPr/>
            </p:nvSpPr>
            <p:spPr bwMode="auto">
              <a:xfrm rot="-5400000">
                <a:off x="3760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0" name="Rectangle 216"/>
              <p:cNvSpPr>
                <a:spLocks noChangeArrowheads="1"/>
              </p:cNvSpPr>
              <p:nvPr/>
            </p:nvSpPr>
            <p:spPr bwMode="auto">
              <a:xfrm rot="-5400000">
                <a:off x="3760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1" name="Rectangle 217"/>
              <p:cNvSpPr>
                <a:spLocks noChangeArrowheads="1"/>
              </p:cNvSpPr>
              <p:nvPr/>
            </p:nvSpPr>
            <p:spPr bwMode="auto">
              <a:xfrm rot="-5400000">
                <a:off x="3760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2" name="Rectangle 218"/>
              <p:cNvSpPr>
                <a:spLocks noChangeArrowheads="1"/>
              </p:cNvSpPr>
              <p:nvPr/>
            </p:nvSpPr>
            <p:spPr bwMode="auto">
              <a:xfrm rot="-5400000">
                <a:off x="3760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3" name="Rectangle 219"/>
              <p:cNvSpPr>
                <a:spLocks noChangeArrowheads="1"/>
              </p:cNvSpPr>
              <p:nvPr/>
            </p:nvSpPr>
            <p:spPr bwMode="auto">
              <a:xfrm rot="-5400000">
                <a:off x="3760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4" name="Rectangle 220"/>
              <p:cNvSpPr>
                <a:spLocks noChangeArrowheads="1"/>
              </p:cNvSpPr>
              <p:nvPr/>
            </p:nvSpPr>
            <p:spPr bwMode="auto">
              <a:xfrm rot="-5400000">
                <a:off x="3760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5" name="Rectangle 221"/>
              <p:cNvSpPr>
                <a:spLocks noChangeArrowheads="1"/>
              </p:cNvSpPr>
              <p:nvPr/>
            </p:nvSpPr>
            <p:spPr bwMode="auto">
              <a:xfrm rot="-5400000">
                <a:off x="3760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6" name="Rectangle 222"/>
              <p:cNvSpPr>
                <a:spLocks noChangeArrowheads="1"/>
              </p:cNvSpPr>
              <p:nvPr/>
            </p:nvSpPr>
            <p:spPr bwMode="auto">
              <a:xfrm rot="-5400000">
                <a:off x="3536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7" name="Rectangle 223"/>
              <p:cNvSpPr>
                <a:spLocks noChangeArrowheads="1"/>
              </p:cNvSpPr>
              <p:nvPr/>
            </p:nvSpPr>
            <p:spPr bwMode="auto">
              <a:xfrm rot="-5400000">
                <a:off x="3536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8" name="Rectangle 224"/>
              <p:cNvSpPr>
                <a:spLocks noChangeArrowheads="1"/>
              </p:cNvSpPr>
              <p:nvPr/>
            </p:nvSpPr>
            <p:spPr bwMode="auto">
              <a:xfrm rot="-5400000">
                <a:off x="3536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9" name="Rectangle 225"/>
              <p:cNvSpPr>
                <a:spLocks noChangeArrowheads="1"/>
              </p:cNvSpPr>
              <p:nvPr/>
            </p:nvSpPr>
            <p:spPr bwMode="auto">
              <a:xfrm rot="-5400000">
                <a:off x="3536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0" name="Rectangle 226"/>
              <p:cNvSpPr>
                <a:spLocks noChangeArrowheads="1"/>
              </p:cNvSpPr>
              <p:nvPr/>
            </p:nvSpPr>
            <p:spPr bwMode="auto">
              <a:xfrm rot="-5400000">
                <a:off x="3536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1" name="Rectangle 227"/>
              <p:cNvSpPr>
                <a:spLocks noChangeArrowheads="1"/>
              </p:cNvSpPr>
              <p:nvPr/>
            </p:nvSpPr>
            <p:spPr bwMode="auto">
              <a:xfrm rot="-5400000">
                <a:off x="3536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2" name="Rectangle 228"/>
              <p:cNvSpPr>
                <a:spLocks noChangeArrowheads="1"/>
              </p:cNvSpPr>
              <p:nvPr/>
            </p:nvSpPr>
            <p:spPr bwMode="auto">
              <a:xfrm rot="-5400000">
                <a:off x="3536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3" name="Rectangle 229"/>
              <p:cNvSpPr>
                <a:spLocks noChangeArrowheads="1"/>
              </p:cNvSpPr>
              <p:nvPr/>
            </p:nvSpPr>
            <p:spPr bwMode="auto">
              <a:xfrm rot="-5400000">
                <a:off x="3312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4" name="Rectangle 230"/>
              <p:cNvSpPr>
                <a:spLocks noChangeArrowheads="1"/>
              </p:cNvSpPr>
              <p:nvPr/>
            </p:nvSpPr>
            <p:spPr bwMode="auto">
              <a:xfrm rot="-5400000">
                <a:off x="3312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5" name="Rectangle 231"/>
              <p:cNvSpPr>
                <a:spLocks noChangeArrowheads="1"/>
              </p:cNvSpPr>
              <p:nvPr/>
            </p:nvSpPr>
            <p:spPr bwMode="auto">
              <a:xfrm rot="-5400000">
                <a:off x="3312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6" name="Rectangle 232"/>
              <p:cNvSpPr>
                <a:spLocks noChangeArrowheads="1"/>
              </p:cNvSpPr>
              <p:nvPr/>
            </p:nvSpPr>
            <p:spPr bwMode="auto">
              <a:xfrm rot="-5400000">
                <a:off x="3312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7" name="Rectangle 233"/>
              <p:cNvSpPr>
                <a:spLocks noChangeArrowheads="1"/>
              </p:cNvSpPr>
              <p:nvPr/>
            </p:nvSpPr>
            <p:spPr bwMode="auto">
              <a:xfrm rot="-5400000">
                <a:off x="3312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8" name="Rectangle 234"/>
              <p:cNvSpPr>
                <a:spLocks noChangeArrowheads="1"/>
              </p:cNvSpPr>
              <p:nvPr/>
            </p:nvSpPr>
            <p:spPr bwMode="auto">
              <a:xfrm rot="-5400000">
                <a:off x="3312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9" name="Rectangle 235"/>
              <p:cNvSpPr>
                <a:spLocks noChangeArrowheads="1"/>
              </p:cNvSpPr>
              <p:nvPr/>
            </p:nvSpPr>
            <p:spPr bwMode="auto">
              <a:xfrm rot="-5400000">
                <a:off x="3312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0" name="Rectangle 236"/>
              <p:cNvSpPr>
                <a:spLocks noChangeArrowheads="1"/>
              </p:cNvSpPr>
              <p:nvPr/>
            </p:nvSpPr>
            <p:spPr bwMode="auto">
              <a:xfrm rot="-5400000">
                <a:off x="3087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1" name="Rectangle 237"/>
              <p:cNvSpPr>
                <a:spLocks noChangeArrowheads="1"/>
              </p:cNvSpPr>
              <p:nvPr/>
            </p:nvSpPr>
            <p:spPr bwMode="auto">
              <a:xfrm rot="-5400000">
                <a:off x="3087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2" name="Rectangle 238"/>
              <p:cNvSpPr>
                <a:spLocks noChangeArrowheads="1"/>
              </p:cNvSpPr>
              <p:nvPr/>
            </p:nvSpPr>
            <p:spPr bwMode="auto">
              <a:xfrm rot="-5400000">
                <a:off x="3087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3" name="Rectangle 239"/>
              <p:cNvSpPr>
                <a:spLocks noChangeArrowheads="1"/>
              </p:cNvSpPr>
              <p:nvPr/>
            </p:nvSpPr>
            <p:spPr bwMode="auto">
              <a:xfrm rot="-5400000">
                <a:off x="3087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4" name="Rectangle 240"/>
              <p:cNvSpPr>
                <a:spLocks noChangeArrowheads="1"/>
              </p:cNvSpPr>
              <p:nvPr/>
            </p:nvSpPr>
            <p:spPr bwMode="auto">
              <a:xfrm rot="-5400000">
                <a:off x="3087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5" name="Rectangle 241"/>
              <p:cNvSpPr>
                <a:spLocks noChangeArrowheads="1"/>
              </p:cNvSpPr>
              <p:nvPr/>
            </p:nvSpPr>
            <p:spPr bwMode="auto">
              <a:xfrm rot="-5400000">
                <a:off x="3087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6" name="Rectangle 242"/>
              <p:cNvSpPr>
                <a:spLocks noChangeArrowheads="1"/>
              </p:cNvSpPr>
              <p:nvPr/>
            </p:nvSpPr>
            <p:spPr bwMode="auto">
              <a:xfrm rot="-5400000">
                <a:off x="3087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7" name="Rectangle 243"/>
              <p:cNvSpPr>
                <a:spLocks noChangeArrowheads="1"/>
              </p:cNvSpPr>
              <p:nvPr/>
            </p:nvSpPr>
            <p:spPr bwMode="auto">
              <a:xfrm rot="-5400000">
                <a:off x="2863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8" name="Rectangle 244"/>
              <p:cNvSpPr>
                <a:spLocks noChangeArrowheads="1"/>
              </p:cNvSpPr>
              <p:nvPr/>
            </p:nvSpPr>
            <p:spPr bwMode="auto">
              <a:xfrm rot="-5400000">
                <a:off x="2863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9" name="Rectangle 245"/>
              <p:cNvSpPr>
                <a:spLocks noChangeArrowheads="1"/>
              </p:cNvSpPr>
              <p:nvPr/>
            </p:nvSpPr>
            <p:spPr bwMode="auto">
              <a:xfrm rot="-5400000">
                <a:off x="2863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0" name="Rectangle 246"/>
              <p:cNvSpPr>
                <a:spLocks noChangeArrowheads="1"/>
              </p:cNvSpPr>
              <p:nvPr/>
            </p:nvSpPr>
            <p:spPr bwMode="auto">
              <a:xfrm rot="-5400000">
                <a:off x="2863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1" name="Rectangle 247"/>
              <p:cNvSpPr>
                <a:spLocks noChangeArrowheads="1"/>
              </p:cNvSpPr>
              <p:nvPr/>
            </p:nvSpPr>
            <p:spPr bwMode="auto">
              <a:xfrm rot="-5400000">
                <a:off x="2863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2" name="Rectangle 248"/>
              <p:cNvSpPr>
                <a:spLocks noChangeArrowheads="1"/>
              </p:cNvSpPr>
              <p:nvPr/>
            </p:nvSpPr>
            <p:spPr bwMode="auto">
              <a:xfrm rot="-5400000">
                <a:off x="2863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3" name="Rectangle 249"/>
              <p:cNvSpPr>
                <a:spLocks noChangeArrowheads="1"/>
              </p:cNvSpPr>
              <p:nvPr/>
            </p:nvSpPr>
            <p:spPr bwMode="auto">
              <a:xfrm rot="-5400000">
                <a:off x="2863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4" name="Rectangle 250"/>
              <p:cNvSpPr>
                <a:spLocks noChangeArrowheads="1"/>
              </p:cNvSpPr>
              <p:nvPr/>
            </p:nvSpPr>
            <p:spPr bwMode="auto">
              <a:xfrm rot="-5400000">
                <a:off x="2638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5" name="Rectangle 251"/>
              <p:cNvSpPr>
                <a:spLocks noChangeArrowheads="1"/>
              </p:cNvSpPr>
              <p:nvPr/>
            </p:nvSpPr>
            <p:spPr bwMode="auto">
              <a:xfrm rot="-5400000">
                <a:off x="2638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6" name="Rectangle 252"/>
              <p:cNvSpPr>
                <a:spLocks noChangeArrowheads="1"/>
              </p:cNvSpPr>
              <p:nvPr/>
            </p:nvSpPr>
            <p:spPr bwMode="auto">
              <a:xfrm rot="-5400000">
                <a:off x="2638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7" name="Rectangle 253"/>
              <p:cNvSpPr>
                <a:spLocks noChangeArrowheads="1"/>
              </p:cNvSpPr>
              <p:nvPr/>
            </p:nvSpPr>
            <p:spPr bwMode="auto">
              <a:xfrm rot="-5400000">
                <a:off x="2638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8" name="Rectangle 254"/>
              <p:cNvSpPr>
                <a:spLocks noChangeArrowheads="1"/>
              </p:cNvSpPr>
              <p:nvPr/>
            </p:nvSpPr>
            <p:spPr bwMode="auto">
              <a:xfrm rot="-5400000">
                <a:off x="2638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9" name="Rectangle 255"/>
              <p:cNvSpPr>
                <a:spLocks noChangeArrowheads="1"/>
              </p:cNvSpPr>
              <p:nvPr/>
            </p:nvSpPr>
            <p:spPr bwMode="auto">
              <a:xfrm rot="-5400000">
                <a:off x="2638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00" name="Rectangle 256"/>
              <p:cNvSpPr>
                <a:spLocks noChangeArrowheads="1"/>
              </p:cNvSpPr>
              <p:nvPr/>
            </p:nvSpPr>
            <p:spPr bwMode="auto">
              <a:xfrm rot="-5400000">
                <a:off x="2638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01" name="Line 257"/>
              <p:cNvSpPr>
                <a:spLocks noChangeShapeType="1"/>
              </p:cNvSpPr>
              <p:nvPr/>
            </p:nvSpPr>
            <p:spPr bwMode="auto">
              <a:xfrm rot="-5400000">
                <a:off x="1838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2" name="Line 258"/>
              <p:cNvSpPr>
                <a:spLocks noChangeShapeType="1"/>
              </p:cNvSpPr>
              <p:nvPr/>
            </p:nvSpPr>
            <p:spPr bwMode="auto">
              <a:xfrm rot="-5400000">
                <a:off x="2062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3" name="Line 259"/>
              <p:cNvSpPr>
                <a:spLocks noChangeShapeType="1"/>
              </p:cNvSpPr>
              <p:nvPr/>
            </p:nvSpPr>
            <p:spPr bwMode="auto">
              <a:xfrm rot="-5400000">
                <a:off x="2287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4" name="Line 260"/>
              <p:cNvSpPr>
                <a:spLocks noChangeShapeType="1"/>
              </p:cNvSpPr>
              <p:nvPr/>
            </p:nvSpPr>
            <p:spPr bwMode="auto">
              <a:xfrm rot="-5400000">
                <a:off x="2511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5" name="Line 261"/>
              <p:cNvSpPr>
                <a:spLocks noChangeShapeType="1"/>
              </p:cNvSpPr>
              <p:nvPr/>
            </p:nvSpPr>
            <p:spPr bwMode="auto">
              <a:xfrm rot="-5400000">
                <a:off x="2736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6" name="Line 262"/>
              <p:cNvSpPr>
                <a:spLocks noChangeShapeType="1"/>
              </p:cNvSpPr>
              <p:nvPr/>
            </p:nvSpPr>
            <p:spPr bwMode="auto">
              <a:xfrm rot="-5400000">
                <a:off x="2960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7" name="Line 263"/>
              <p:cNvSpPr>
                <a:spLocks noChangeShapeType="1"/>
              </p:cNvSpPr>
              <p:nvPr/>
            </p:nvSpPr>
            <p:spPr bwMode="auto">
              <a:xfrm rot="-5400000">
                <a:off x="3184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8" name="Line 264"/>
              <p:cNvSpPr>
                <a:spLocks noChangeShapeType="1"/>
              </p:cNvSpPr>
              <p:nvPr/>
            </p:nvSpPr>
            <p:spPr bwMode="auto">
              <a:xfrm rot="-5400000">
                <a:off x="3409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9" name="Line 265"/>
              <p:cNvSpPr>
                <a:spLocks noChangeShapeType="1"/>
              </p:cNvSpPr>
              <p:nvPr/>
            </p:nvSpPr>
            <p:spPr bwMode="auto">
              <a:xfrm rot="-5400000">
                <a:off x="3427" y="3942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0" name="Line 266"/>
              <p:cNvSpPr>
                <a:spLocks noChangeShapeType="1"/>
              </p:cNvSpPr>
              <p:nvPr/>
            </p:nvSpPr>
            <p:spPr bwMode="auto">
              <a:xfrm rot="-5400000">
                <a:off x="3427" y="3712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1" name="Line 267"/>
              <p:cNvSpPr>
                <a:spLocks noChangeShapeType="1"/>
              </p:cNvSpPr>
              <p:nvPr/>
            </p:nvSpPr>
            <p:spPr bwMode="auto">
              <a:xfrm rot="-5400000">
                <a:off x="3427" y="34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2" name="Line 268"/>
              <p:cNvSpPr>
                <a:spLocks noChangeShapeType="1"/>
              </p:cNvSpPr>
              <p:nvPr/>
            </p:nvSpPr>
            <p:spPr bwMode="auto">
              <a:xfrm rot="-5400000">
                <a:off x="3427" y="32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3" name="Line 269"/>
              <p:cNvSpPr>
                <a:spLocks noChangeShapeType="1"/>
              </p:cNvSpPr>
              <p:nvPr/>
            </p:nvSpPr>
            <p:spPr bwMode="auto">
              <a:xfrm rot="-5400000">
                <a:off x="3427" y="30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4" name="Line 270"/>
              <p:cNvSpPr>
                <a:spLocks noChangeShapeType="1"/>
              </p:cNvSpPr>
              <p:nvPr/>
            </p:nvSpPr>
            <p:spPr bwMode="auto">
              <a:xfrm rot="-5400000">
                <a:off x="3427" y="279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5" name="Line 271"/>
              <p:cNvSpPr>
                <a:spLocks noChangeShapeType="1"/>
              </p:cNvSpPr>
              <p:nvPr/>
            </p:nvSpPr>
            <p:spPr bwMode="auto">
              <a:xfrm rot="-5400000">
                <a:off x="3427" y="25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6" name="Line 272"/>
              <p:cNvSpPr>
                <a:spLocks noChangeShapeType="1"/>
              </p:cNvSpPr>
              <p:nvPr/>
            </p:nvSpPr>
            <p:spPr bwMode="auto">
              <a:xfrm rot="-5400000">
                <a:off x="3427" y="2337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7" name="Oval 273"/>
              <p:cNvSpPr>
                <a:spLocks noChangeArrowheads="1"/>
              </p:cNvSpPr>
              <p:nvPr/>
            </p:nvSpPr>
            <p:spPr bwMode="auto">
              <a:xfrm rot="-5400000">
                <a:off x="4111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8" name="Oval 274"/>
              <p:cNvSpPr>
                <a:spLocks noChangeArrowheads="1"/>
              </p:cNvSpPr>
              <p:nvPr/>
            </p:nvSpPr>
            <p:spPr bwMode="auto">
              <a:xfrm rot="-5400000">
                <a:off x="3438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9" name="Oval 275"/>
              <p:cNvSpPr>
                <a:spLocks noChangeArrowheads="1"/>
              </p:cNvSpPr>
              <p:nvPr/>
            </p:nvSpPr>
            <p:spPr bwMode="auto">
              <a:xfrm rot="-5400000">
                <a:off x="3887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0" name="Oval 276"/>
              <p:cNvSpPr>
                <a:spLocks noChangeArrowheads="1"/>
              </p:cNvSpPr>
              <p:nvPr/>
            </p:nvSpPr>
            <p:spPr bwMode="auto">
              <a:xfrm rot="-5400000">
                <a:off x="2765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1" name="Oval 277"/>
              <p:cNvSpPr>
                <a:spLocks noChangeArrowheads="1"/>
              </p:cNvSpPr>
              <p:nvPr/>
            </p:nvSpPr>
            <p:spPr bwMode="auto">
              <a:xfrm rot="-5400000">
                <a:off x="3214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2" name="Oval 278"/>
              <p:cNvSpPr>
                <a:spLocks noChangeArrowheads="1"/>
              </p:cNvSpPr>
              <p:nvPr/>
            </p:nvSpPr>
            <p:spPr bwMode="auto">
              <a:xfrm rot="-5400000">
                <a:off x="3662" y="4628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3" name="Oval 279"/>
              <p:cNvSpPr>
                <a:spLocks noChangeArrowheads="1"/>
              </p:cNvSpPr>
              <p:nvPr/>
            </p:nvSpPr>
            <p:spPr bwMode="auto">
              <a:xfrm rot="-5400000">
                <a:off x="2541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4" name="Oval 280"/>
              <p:cNvSpPr>
                <a:spLocks noChangeArrowheads="1"/>
              </p:cNvSpPr>
              <p:nvPr/>
            </p:nvSpPr>
            <p:spPr bwMode="auto">
              <a:xfrm rot="-5400000">
                <a:off x="2989" y="43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5" name="Oval 281"/>
              <p:cNvSpPr>
                <a:spLocks noChangeArrowheads="1"/>
              </p:cNvSpPr>
              <p:nvPr/>
            </p:nvSpPr>
            <p:spPr bwMode="auto">
              <a:xfrm rot="-5400000">
                <a:off x="4111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6" name="Oval 282"/>
              <p:cNvSpPr>
                <a:spLocks noChangeArrowheads="1"/>
              </p:cNvSpPr>
              <p:nvPr/>
            </p:nvSpPr>
            <p:spPr bwMode="auto">
              <a:xfrm rot="-5400000">
                <a:off x="3438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7" name="Oval 283"/>
              <p:cNvSpPr>
                <a:spLocks noChangeArrowheads="1"/>
              </p:cNvSpPr>
              <p:nvPr/>
            </p:nvSpPr>
            <p:spPr bwMode="auto">
              <a:xfrm rot="-5400000">
                <a:off x="3887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8" name="Oval 284"/>
              <p:cNvSpPr>
                <a:spLocks noChangeArrowheads="1"/>
              </p:cNvSpPr>
              <p:nvPr/>
            </p:nvSpPr>
            <p:spPr bwMode="auto">
              <a:xfrm rot="-5400000">
                <a:off x="2765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9" name="Oval 285"/>
              <p:cNvSpPr>
                <a:spLocks noChangeArrowheads="1"/>
              </p:cNvSpPr>
              <p:nvPr/>
            </p:nvSpPr>
            <p:spPr bwMode="auto">
              <a:xfrm rot="-5400000">
                <a:off x="3214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0" name="Oval 286"/>
              <p:cNvSpPr>
                <a:spLocks noChangeArrowheads="1"/>
              </p:cNvSpPr>
              <p:nvPr/>
            </p:nvSpPr>
            <p:spPr bwMode="auto">
              <a:xfrm rot="-5400000">
                <a:off x="3662" y="415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1" name="Oval 287"/>
              <p:cNvSpPr>
                <a:spLocks noChangeArrowheads="1"/>
              </p:cNvSpPr>
              <p:nvPr/>
            </p:nvSpPr>
            <p:spPr bwMode="auto">
              <a:xfrm rot="-5400000">
                <a:off x="2541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2" name="Oval 288"/>
              <p:cNvSpPr>
                <a:spLocks noChangeArrowheads="1"/>
              </p:cNvSpPr>
              <p:nvPr/>
            </p:nvSpPr>
            <p:spPr bwMode="auto">
              <a:xfrm rot="-5400000">
                <a:off x="2989" y="39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3" name="Oval 289"/>
              <p:cNvSpPr>
                <a:spLocks noChangeArrowheads="1"/>
              </p:cNvSpPr>
              <p:nvPr/>
            </p:nvSpPr>
            <p:spPr bwMode="auto">
              <a:xfrm rot="-5400000">
                <a:off x="4110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4" name="Oval 290"/>
              <p:cNvSpPr>
                <a:spLocks noChangeArrowheads="1"/>
              </p:cNvSpPr>
              <p:nvPr/>
            </p:nvSpPr>
            <p:spPr bwMode="auto">
              <a:xfrm rot="-5400000">
                <a:off x="3437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5" name="Oval 291"/>
              <p:cNvSpPr>
                <a:spLocks noChangeArrowheads="1"/>
              </p:cNvSpPr>
              <p:nvPr/>
            </p:nvSpPr>
            <p:spPr bwMode="auto">
              <a:xfrm rot="-5400000">
                <a:off x="3886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6" name="Oval 292"/>
              <p:cNvSpPr>
                <a:spLocks noChangeArrowheads="1"/>
              </p:cNvSpPr>
              <p:nvPr/>
            </p:nvSpPr>
            <p:spPr bwMode="auto">
              <a:xfrm rot="-5400000">
                <a:off x="2764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7" name="Oval 293"/>
              <p:cNvSpPr>
                <a:spLocks noChangeArrowheads="1"/>
              </p:cNvSpPr>
              <p:nvPr/>
            </p:nvSpPr>
            <p:spPr bwMode="auto">
              <a:xfrm rot="-5400000">
                <a:off x="3213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8" name="Oval 294"/>
              <p:cNvSpPr>
                <a:spLocks noChangeArrowheads="1"/>
              </p:cNvSpPr>
              <p:nvPr/>
            </p:nvSpPr>
            <p:spPr bwMode="auto">
              <a:xfrm rot="-5400000">
                <a:off x="3661" y="37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9" name="Oval 295"/>
              <p:cNvSpPr>
                <a:spLocks noChangeArrowheads="1"/>
              </p:cNvSpPr>
              <p:nvPr/>
            </p:nvSpPr>
            <p:spPr bwMode="auto">
              <a:xfrm rot="-5400000">
                <a:off x="2540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0" name="Oval 296"/>
              <p:cNvSpPr>
                <a:spLocks noChangeArrowheads="1"/>
              </p:cNvSpPr>
              <p:nvPr/>
            </p:nvSpPr>
            <p:spPr bwMode="auto">
              <a:xfrm rot="-5400000">
                <a:off x="2988" y="35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1" name="Oval 297"/>
              <p:cNvSpPr>
                <a:spLocks noChangeArrowheads="1"/>
              </p:cNvSpPr>
              <p:nvPr/>
            </p:nvSpPr>
            <p:spPr bwMode="auto">
              <a:xfrm rot="-5400000">
                <a:off x="4110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2" name="Oval 298"/>
              <p:cNvSpPr>
                <a:spLocks noChangeArrowheads="1"/>
              </p:cNvSpPr>
              <p:nvPr/>
            </p:nvSpPr>
            <p:spPr bwMode="auto">
              <a:xfrm rot="-5400000">
                <a:off x="3886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3" name="Oval 299"/>
              <p:cNvSpPr>
                <a:spLocks noChangeArrowheads="1"/>
              </p:cNvSpPr>
              <p:nvPr/>
            </p:nvSpPr>
            <p:spPr bwMode="auto">
              <a:xfrm rot="-5400000">
                <a:off x="2764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4" name="Oval 300"/>
              <p:cNvSpPr>
                <a:spLocks noChangeArrowheads="1"/>
              </p:cNvSpPr>
              <p:nvPr/>
            </p:nvSpPr>
            <p:spPr bwMode="auto">
              <a:xfrm rot="-5400000">
                <a:off x="3213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5" name="Oval 301"/>
              <p:cNvSpPr>
                <a:spLocks noChangeArrowheads="1"/>
              </p:cNvSpPr>
              <p:nvPr/>
            </p:nvSpPr>
            <p:spPr bwMode="auto">
              <a:xfrm rot="-5400000">
                <a:off x="3661" y="326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6" name="Oval 302"/>
              <p:cNvSpPr>
                <a:spLocks noChangeArrowheads="1"/>
              </p:cNvSpPr>
              <p:nvPr/>
            </p:nvSpPr>
            <p:spPr bwMode="auto">
              <a:xfrm rot="-5400000">
                <a:off x="2540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7" name="Oval 303"/>
              <p:cNvSpPr>
                <a:spLocks noChangeArrowheads="1"/>
              </p:cNvSpPr>
              <p:nvPr/>
            </p:nvSpPr>
            <p:spPr bwMode="auto">
              <a:xfrm rot="-5400000">
                <a:off x="2988" y="30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8" name="Rectangle 304"/>
              <p:cNvSpPr>
                <a:spLocks noChangeArrowheads="1"/>
              </p:cNvSpPr>
              <p:nvPr/>
            </p:nvSpPr>
            <p:spPr bwMode="auto">
              <a:xfrm>
                <a:off x="3314" y="3907"/>
                <a:ext cx="322" cy="90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9" name="Rectangle 305"/>
              <p:cNvSpPr>
                <a:spLocks noChangeArrowheads="1"/>
              </p:cNvSpPr>
              <p:nvPr/>
            </p:nvSpPr>
            <p:spPr bwMode="auto">
              <a:xfrm>
                <a:off x="2391" y="2928"/>
                <a:ext cx="1022" cy="1899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050" name="Rectangle 306"/>
              <p:cNvSpPr>
                <a:spLocks noChangeArrowheads="1"/>
              </p:cNvSpPr>
              <p:nvPr/>
            </p:nvSpPr>
            <p:spPr bwMode="auto">
              <a:xfrm>
                <a:off x="3310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1" name="Rectangle 307"/>
              <p:cNvSpPr>
                <a:spLocks noChangeArrowheads="1"/>
              </p:cNvSpPr>
              <p:nvPr/>
            </p:nvSpPr>
            <p:spPr bwMode="auto">
              <a:xfrm>
                <a:off x="3081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2" name="Rectangle 308"/>
              <p:cNvSpPr>
                <a:spLocks noChangeArrowheads="1"/>
              </p:cNvSpPr>
              <p:nvPr/>
            </p:nvSpPr>
            <p:spPr bwMode="auto">
              <a:xfrm>
                <a:off x="2852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3" name="Rectangle 309"/>
              <p:cNvSpPr>
                <a:spLocks noChangeArrowheads="1"/>
              </p:cNvSpPr>
              <p:nvPr/>
            </p:nvSpPr>
            <p:spPr bwMode="auto">
              <a:xfrm>
                <a:off x="2622" y="4475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4" name="Rectangle 310"/>
              <p:cNvSpPr>
                <a:spLocks noChangeArrowheads="1"/>
              </p:cNvSpPr>
              <p:nvPr/>
            </p:nvSpPr>
            <p:spPr bwMode="auto">
              <a:xfrm>
                <a:off x="3310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5" name="Rectangle 311"/>
              <p:cNvSpPr>
                <a:spLocks noChangeArrowheads="1"/>
              </p:cNvSpPr>
              <p:nvPr/>
            </p:nvSpPr>
            <p:spPr bwMode="auto">
              <a:xfrm>
                <a:off x="3081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6" name="Rectangle 312"/>
              <p:cNvSpPr>
                <a:spLocks noChangeArrowheads="1"/>
              </p:cNvSpPr>
              <p:nvPr/>
            </p:nvSpPr>
            <p:spPr bwMode="auto">
              <a:xfrm>
                <a:off x="2852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7" name="Rectangle 313"/>
              <p:cNvSpPr>
                <a:spLocks noChangeArrowheads="1"/>
              </p:cNvSpPr>
              <p:nvPr/>
            </p:nvSpPr>
            <p:spPr bwMode="auto">
              <a:xfrm>
                <a:off x="2622" y="4251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8" name="Rectangle 314"/>
              <p:cNvSpPr>
                <a:spLocks noChangeArrowheads="1"/>
              </p:cNvSpPr>
              <p:nvPr/>
            </p:nvSpPr>
            <p:spPr bwMode="auto">
              <a:xfrm>
                <a:off x="3310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9" name="Rectangle 315"/>
              <p:cNvSpPr>
                <a:spLocks noChangeArrowheads="1"/>
              </p:cNvSpPr>
              <p:nvPr/>
            </p:nvSpPr>
            <p:spPr bwMode="auto">
              <a:xfrm>
                <a:off x="3081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0" name="Rectangle 316"/>
              <p:cNvSpPr>
                <a:spLocks noChangeArrowheads="1"/>
              </p:cNvSpPr>
              <p:nvPr/>
            </p:nvSpPr>
            <p:spPr bwMode="auto">
              <a:xfrm>
                <a:off x="2852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1" name="Rectangle 317"/>
              <p:cNvSpPr>
                <a:spLocks noChangeArrowheads="1"/>
              </p:cNvSpPr>
              <p:nvPr/>
            </p:nvSpPr>
            <p:spPr bwMode="auto">
              <a:xfrm>
                <a:off x="2622" y="4027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2" name="Rectangle 318"/>
              <p:cNvSpPr>
                <a:spLocks noChangeArrowheads="1"/>
              </p:cNvSpPr>
              <p:nvPr/>
            </p:nvSpPr>
            <p:spPr bwMode="auto">
              <a:xfrm>
                <a:off x="3310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3" name="Rectangle 319"/>
              <p:cNvSpPr>
                <a:spLocks noChangeArrowheads="1"/>
              </p:cNvSpPr>
              <p:nvPr/>
            </p:nvSpPr>
            <p:spPr bwMode="auto">
              <a:xfrm>
                <a:off x="3081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4" name="Rectangle 320"/>
              <p:cNvSpPr>
                <a:spLocks noChangeArrowheads="1"/>
              </p:cNvSpPr>
              <p:nvPr/>
            </p:nvSpPr>
            <p:spPr bwMode="auto">
              <a:xfrm>
                <a:off x="2852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5" name="Rectangle 321"/>
              <p:cNvSpPr>
                <a:spLocks noChangeArrowheads="1"/>
              </p:cNvSpPr>
              <p:nvPr/>
            </p:nvSpPr>
            <p:spPr bwMode="auto">
              <a:xfrm>
                <a:off x="2622" y="3802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6" name="Rectangle 322"/>
              <p:cNvSpPr>
                <a:spLocks noChangeArrowheads="1"/>
              </p:cNvSpPr>
              <p:nvPr/>
            </p:nvSpPr>
            <p:spPr bwMode="auto">
              <a:xfrm>
                <a:off x="3310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7" name="Rectangle 323"/>
              <p:cNvSpPr>
                <a:spLocks noChangeArrowheads="1"/>
              </p:cNvSpPr>
              <p:nvPr/>
            </p:nvSpPr>
            <p:spPr bwMode="auto">
              <a:xfrm>
                <a:off x="3081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8" name="Rectangle 324"/>
              <p:cNvSpPr>
                <a:spLocks noChangeArrowheads="1"/>
              </p:cNvSpPr>
              <p:nvPr/>
            </p:nvSpPr>
            <p:spPr bwMode="auto">
              <a:xfrm>
                <a:off x="2852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9" name="Rectangle 325"/>
              <p:cNvSpPr>
                <a:spLocks noChangeArrowheads="1"/>
              </p:cNvSpPr>
              <p:nvPr/>
            </p:nvSpPr>
            <p:spPr bwMode="auto">
              <a:xfrm>
                <a:off x="2622" y="3578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0" name="Rectangle 326"/>
              <p:cNvSpPr>
                <a:spLocks noChangeArrowheads="1"/>
              </p:cNvSpPr>
              <p:nvPr/>
            </p:nvSpPr>
            <p:spPr bwMode="auto">
              <a:xfrm>
                <a:off x="3310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1" name="Rectangle 327"/>
              <p:cNvSpPr>
                <a:spLocks noChangeArrowheads="1"/>
              </p:cNvSpPr>
              <p:nvPr/>
            </p:nvSpPr>
            <p:spPr bwMode="auto">
              <a:xfrm>
                <a:off x="3081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2" name="Rectangle 328"/>
              <p:cNvSpPr>
                <a:spLocks noChangeArrowheads="1"/>
              </p:cNvSpPr>
              <p:nvPr/>
            </p:nvSpPr>
            <p:spPr bwMode="auto">
              <a:xfrm>
                <a:off x="2852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3" name="Rectangle 329"/>
              <p:cNvSpPr>
                <a:spLocks noChangeArrowheads="1"/>
              </p:cNvSpPr>
              <p:nvPr/>
            </p:nvSpPr>
            <p:spPr bwMode="auto">
              <a:xfrm>
                <a:off x="2622" y="3353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4" name="Rectangle 330"/>
              <p:cNvSpPr>
                <a:spLocks noChangeArrowheads="1"/>
              </p:cNvSpPr>
              <p:nvPr/>
            </p:nvSpPr>
            <p:spPr bwMode="auto">
              <a:xfrm>
                <a:off x="3310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5" name="Rectangle 331"/>
              <p:cNvSpPr>
                <a:spLocks noChangeArrowheads="1"/>
              </p:cNvSpPr>
              <p:nvPr/>
            </p:nvSpPr>
            <p:spPr bwMode="auto">
              <a:xfrm>
                <a:off x="3081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6" name="Rectangle 332"/>
              <p:cNvSpPr>
                <a:spLocks noChangeArrowheads="1"/>
              </p:cNvSpPr>
              <p:nvPr/>
            </p:nvSpPr>
            <p:spPr bwMode="auto">
              <a:xfrm>
                <a:off x="2852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7" name="Rectangle 333"/>
              <p:cNvSpPr>
                <a:spLocks noChangeArrowheads="1"/>
              </p:cNvSpPr>
              <p:nvPr/>
            </p:nvSpPr>
            <p:spPr bwMode="auto">
              <a:xfrm>
                <a:off x="2622" y="3129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8" name="Line 334"/>
              <p:cNvSpPr>
                <a:spLocks noChangeShapeType="1"/>
              </p:cNvSpPr>
              <p:nvPr/>
            </p:nvSpPr>
            <p:spPr bwMode="auto">
              <a:xfrm>
                <a:off x="2622" y="3129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79" name="Line 335"/>
              <p:cNvSpPr>
                <a:spLocks noChangeShapeType="1"/>
              </p:cNvSpPr>
              <p:nvPr/>
            </p:nvSpPr>
            <p:spPr bwMode="auto">
              <a:xfrm>
                <a:off x="2852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0" name="Line 336"/>
              <p:cNvSpPr>
                <a:spLocks noChangeShapeType="1"/>
              </p:cNvSpPr>
              <p:nvPr/>
            </p:nvSpPr>
            <p:spPr bwMode="auto">
              <a:xfrm>
                <a:off x="3081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1" name="Line 337"/>
              <p:cNvSpPr>
                <a:spLocks noChangeShapeType="1"/>
              </p:cNvSpPr>
              <p:nvPr/>
            </p:nvSpPr>
            <p:spPr bwMode="auto">
              <a:xfrm>
                <a:off x="3310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2" name="Line 338"/>
              <p:cNvSpPr>
                <a:spLocks noChangeShapeType="1"/>
              </p:cNvSpPr>
              <p:nvPr/>
            </p:nvSpPr>
            <p:spPr bwMode="auto">
              <a:xfrm>
                <a:off x="3539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39"/>
              <p:cNvGrpSpPr>
                <a:grpSpLocks/>
              </p:cNvGrpSpPr>
              <p:nvPr/>
            </p:nvGrpSpPr>
            <p:grpSpPr bwMode="auto">
              <a:xfrm>
                <a:off x="2522" y="3030"/>
                <a:ext cx="429" cy="1769"/>
                <a:chOff x="1322" y="1776"/>
                <a:chExt cx="619" cy="2563"/>
              </a:xfrm>
            </p:grpSpPr>
            <p:sp>
              <p:nvSpPr>
                <p:cNvPr id="288084" name="Oval 340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5" name="Oval 341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6" name="Oval 342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7" name="Oval 343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8" name="Oval 344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9" name="Oval 345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90" name="Oval 346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91" name="Oval 347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8092" name="Oval 348"/>
              <p:cNvSpPr>
                <a:spLocks noChangeArrowheads="1"/>
              </p:cNvSpPr>
              <p:nvPr/>
            </p:nvSpPr>
            <p:spPr bwMode="auto">
              <a:xfrm>
                <a:off x="2991" y="4600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3" name="Oval 349"/>
              <p:cNvSpPr>
                <a:spLocks noChangeArrowheads="1"/>
              </p:cNvSpPr>
              <p:nvPr/>
            </p:nvSpPr>
            <p:spPr bwMode="auto">
              <a:xfrm>
                <a:off x="3221" y="3927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4" name="Oval 350"/>
              <p:cNvSpPr>
                <a:spLocks noChangeArrowheads="1"/>
              </p:cNvSpPr>
              <p:nvPr/>
            </p:nvSpPr>
            <p:spPr bwMode="auto">
              <a:xfrm>
                <a:off x="3221" y="4376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5" name="Oval 351"/>
              <p:cNvSpPr>
                <a:spLocks noChangeArrowheads="1"/>
              </p:cNvSpPr>
              <p:nvPr/>
            </p:nvSpPr>
            <p:spPr bwMode="auto">
              <a:xfrm>
                <a:off x="2991" y="3254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6" name="Oval 352"/>
              <p:cNvSpPr>
                <a:spLocks noChangeArrowheads="1"/>
              </p:cNvSpPr>
              <p:nvPr/>
            </p:nvSpPr>
            <p:spPr bwMode="auto">
              <a:xfrm>
                <a:off x="2991" y="3703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7" name="Oval 353"/>
              <p:cNvSpPr>
                <a:spLocks noChangeArrowheads="1"/>
              </p:cNvSpPr>
              <p:nvPr/>
            </p:nvSpPr>
            <p:spPr bwMode="auto">
              <a:xfrm>
                <a:off x="2991" y="4152"/>
                <a:ext cx="200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8" name="Line 354"/>
              <p:cNvSpPr>
                <a:spLocks noChangeShapeType="1"/>
              </p:cNvSpPr>
              <p:nvPr/>
            </p:nvSpPr>
            <p:spPr bwMode="auto">
              <a:xfrm>
                <a:off x="2628" y="3124"/>
                <a:ext cx="7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9" name="Line 355"/>
              <p:cNvSpPr>
                <a:spLocks noChangeShapeType="1"/>
              </p:cNvSpPr>
              <p:nvPr/>
            </p:nvSpPr>
            <p:spPr bwMode="auto">
              <a:xfrm>
                <a:off x="2607" y="335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0" name="Line 356"/>
              <p:cNvSpPr>
                <a:spLocks noChangeShapeType="1"/>
              </p:cNvSpPr>
              <p:nvPr/>
            </p:nvSpPr>
            <p:spPr bwMode="auto">
              <a:xfrm>
                <a:off x="2619" y="3581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1" name="Line 357"/>
              <p:cNvSpPr>
                <a:spLocks noChangeShapeType="1"/>
              </p:cNvSpPr>
              <p:nvPr/>
            </p:nvSpPr>
            <p:spPr bwMode="auto">
              <a:xfrm>
                <a:off x="2672" y="3810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2" name="Line 358"/>
              <p:cNvSpPr>
                <a:spLocks noChangeShapeType="1"/>
              </p:cNvSpPr>
              <p:nvPr/>
            </p:nvSpPr>
            <p:spPr bwMode="auto">
              <a:xfrm>
                <a:off x="2619" y="4040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3" name="Line 359"/>
              <p:cNvSpPr>
                <a:spLocks noChangeShapeType="1"/>
              </p:cNvSpPr>
              <p:nvPr/>
            </p:nvSpPr>
            <p:spPr bwMode="auto">
              <a:xfrm>
                <a:off x="2641" y="4251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4" name="Line 360"/>
              <p:cNvSpPr>
                <a:spLocks noChangeShapeType="1"/>
              </p:cNvSpPr>
              <p:nvPr/>
            </p:nvSpPr>
            <p:spPr bwMode="auto">
              <a:xfrm>
                <a:off x="2622" y="4498"/>
                <a:ext cx="10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5" name="Line 361"/>
              <p:cNvSpPr>
                <a:spLocks noChangeShapeType="1"/>
              </p:cNvSpPr>
              <p:nvPr/>
            </p:nvSpPr>
            <p:spPr bwMode="auto">
              <a:xfrm>
                <a:off x="2614" y="4727"/>
                <a:ext cx="10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6" name="Oval 362"/>
              <p:cNvSpPr>
                <a:spLocks noChangeArrowheads="1"/>
              </p:cNvSpPr>
              <p:nvPr/>
            </p:nvSpPr>
            <p:spPr bwMode="auto">
              <a:xfrm rot="-5400000">
                <a:off x="3437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7" name="Oval 363"/>
              <p:cNvSpPr>
                <a:spLocks noChangeArrowheads="1"/>
              </p:cNvSpPr>
              <p:nvPr/>
            </p:nvSpPr>
            <p:spPr bwMode="auto">
              <a:xfrm rot="-5400000">
                <a:off x="3438" y="3503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64"/>
            <p:cNvGrpSpPr>
              <a:grpSpLocks/>
            </p:cNvGrpSpPr>
            <p:nvPr/>
          </p:nvGrpSpPr>
          <p:grpSpPr bwMode="auto">
            <a:xfrm>
              <a:off x="445" y="2139"/>
              <a:ext cx="654" cy="495"/>
              <a:chOff x="389" y="2387"/>
              <a:chExt cx="683" cy="551"/>
            </a:xfrm>
          </p:grpSpPr>
          <p:sp>
            <p:nvSpPr>
              <p:cNvPr id="288109" name="Rectangle 365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47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88110" name="Rectangle 366"/>
              <p:cNvSpPr>
                <a:spLocks noChangeArrowheads="1"/>
              </p:cNvSpPr>
              <p:nvPr/>
            </p:nvSpPr>
            <p:spPr bwMode="auto">
              <a:xfrm>
                <a:off x="389" y="2488"/>
                <a:ext cx="36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dirty="0">
                  <a:latin typeface="Comic Sans MS" charset="0"/>
                </a:endParaRPr>
              </a:p>
            </p:txBody>
          </p:sp>
        </p:grpSp>
        <p:grpSp>
          <p:nvGrpSpPr>
            <p:cNvPr id="13" name="Group 367"/>
            <p:cNvGrpSpPr>
              <a:grpSpLocks/>
            </p:cNvGrpSpPr>
            <p:nvPr/>
          </p:nvGrpSpPr>
          <p:grpSpPr bwMode="auto">
            <a:xfrm>
              <a:off x="3315" y="2141"/>
              <a:ext cx="648" cy="491"/>
              <a:chOff x="396" y="2387"/>
              <a:chExt cx="676" cy="546"/>
            </a:xfrm>
          </p:grpSpPr>
          <p:sp>
            <p:nvSpPr>
              <p:cNvPr id="288112" name="Rectangle 368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47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88113" name="Rectangle 369"/>
              <p:cNvSpPr>
                <a:spLocks noChangeArrowheads="1"/>
              </p:cNvSpPr>
              <p:nvPr/>
            </p:nvSpPr>
            <p:spPr bwMode="auto">
              <a:xfrm>
                <a:off x="396" y="2483"/>
                <a:ext cx="36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b="1" dirty="0">
                  <a:latin typeface="Comic Sans MS" charset="0"/>
                </a:endParaRPr>
              </a:p>
            </p:txBody>
          </p:sp>
        </p:grpSp>
        <p:grpSp>
          <p:nvGrpSpPr>
            <p:cNvPr id="14" name="Group 370"/>
            <p:cNvGrpSpPr>
              <a:grpSpLocks/>
            </p:cNvGrpSpPr>
            <p:nvPr/>
          </p:nvGrpSpPr>
          <p:grpSpPr bwMode="auto">
            <a:xfrm>
              <a:off x="1623" y="2140"/>
              <a:ext cx="1072" cy="530"/>
              <a:chOff x="458" y="2387"/>
              <a:chExt cx="966" cy="590"/>
            </a:xfrm>
          </p:grpSpPr>
          <p:sp>
            <p:nvSpPr>
              <p:cNvPr id="288115" name="Rectangle 371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83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(n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/2-n/2)</a:t>
                </a:r>
              </a:p>
            </p:txBody>
          </p:sp>
          <p:sp>
            <p:nvSpPr>
              <p:cNvPr id="288116" name="Rectangle 372"/>
              <p:cNvSpPr>
                <a:spLocks noChangeArrowheads="1"/>
              </p:cNvSpPr>
              <p:nvPr/>
            </p:nvSpPr>
            <p:spPr bwMode="auto">
              <a:xfrm>
                <a:off x="458" y="2527"/>
                <a:ext cx="31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dirty="0">
                  <a:latin typeface="Comic Sans MS" charset="0"/>
                </a:endParaRPr>
              </a:p>
            </p:txBody>
          </p:sp>
        </p:grpSp>
        <p:sp>
          <p:nvSpPr>
            <p:cNvPr id="288117" name="Rectangle 373"/>
            <p:cNvSpPr>
              <a:spLocks noChangeArrowheads="1"/>
            </p:cNvSpPr>
            <p:nvPr/>
          </p:nvSpPr>
          <p:spPr bwMode="auto">
            <a:xfrm>
              <a:off x="265" y="1028"/>
              <a:ext cx="1143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18" name="Rectangle 374"/>
            <p:cNvSpPr>
              <a:spLocks noChangeArrowheads="1"/>
            </p:cNvSpPr>
            <p:nvPr/>
          </p:nvSpPr>
          <p:spPr bwMode="auto">
            <a:xfrm>
              <a:off x="1636" y="1024"/>
              <a:ext cx="1144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19" name="Rectangle 375"/>
            <p:cNvSpPr>
              <a:spLocks noChangeArrowheads="1"/>
            </p:cNvSpPr>
            <p:nvPr/>
          </p:nvSpPr>
          <p:spPr bwMode="auto">
            <a:xfrm>
              <a:off x="3026" y="1015"/>
              <a:ext cx="1143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155" name="Rectangle 411"/>
          <p:cNvSpPr>
            <a:spLocks noChangeArrowheads="1"/>
          </p:cNvSpPr>
          <p:nvPr/>
        </p:nvSpPr>
        <p:spPr bwMode="auto">
          <a:xfrm>
            <a:off x="1676400" y="344488"/>
            <a:ext cx="130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 smtClean="0">
                <a:latin typeface="+mn-lt"/>
              </a:rPr>
              <a:t>“</a:t>
            </a:r>
            <a:r>
              <a:rPr lang="en-US" b="1" dirty="0" smtClean="0">
                <a:latin typeface="+mn-lt"/>
              </a:rPr>
              <a:t>Even</a:t>
            </a:r>
            <a:r>
              <a:rPr lang="en-US" dirty="0" smtClean="0">
                <a:latin typeface="+mn-lt"/>
              </a:rPr>
              <a:t>”</a:t>
            </a:r>
            <a:endParaRPr lang="en-US" dirty="0">
              <a:latin typeface="+mn-lt"/>
            </a:endParaRPr>
          </a:p>
        </p:txBody>
      </p:sp>
      <p:sp>
        <p:nvSpPr>
          <p:cNvPr id="288156" name="Rectangle 412"/>
          <p:cNvSpPr>
            <a:spLocks noChangeArrowheads="1"/>
          </p:cNvSpPr>
          <p:nvPr/>
        </p:nvSpPr>
        <p:spPr bwMode="auto">
          <a:xfrm>
            <a:off x="5967413" y="344488"/>
            <a:ext cx="181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latin typeface="+mn-lt"/>
              </a:rPr>
              <a:t> 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Odd</a:t>
            </a:r>
            <a:r>
              <a:rPr lang="en-US" dirty="0" smtClean="0">
                <a:latin typeface="+mn-lt"/>
              </a:rPr>
              <a:t>”</a:t>
            </a:r>
            <a:endParaRPr lang="en-US" dirty="0">
              <a:latin typeface="+mn-lt"/>
            </a:endParaRPr>
          </a:p>
        </p:txBody>
      </p:sp>
      <p:grpSp>
        <p:nvGrpSpPr>
          <p:cNvPr id="434" name="Group 433"/>
          <p:cNvGrpSpPr/>
          <p:nvPr/>
        </p:nvGrpSpPr>
        <p:grpSpPr>
          <a:xfrm>
            <a:off x="812006" y="2392362"/>
            <a:ext cx="6548438" cy="4465638"/>
            <a:chOff x="812006" y="2392362"/>
            <a:chExt cx="6548438" cy="4465638"/>
          </a:xfrm>
        </p:grpSpPr>
        <p:grpSp>
          <p:nvGrpSpPr>
            <p:cNvPr id="15" name="Group 376"/>
            <p:cNvGrpSpPr>
              <a:grpSpLocks/>
            </p:cNvGrpSpPr>
            <p:nvPr/>
          </p:nvGrpSpPr>
          <p:grpSpPr bwMode="auto">
            <a:xfrm>
              <a:off x="812006" y="2392362"/>
              <a:ext cx="6548438" cy="4465638"/>
              <a:chOff x="55" y="2085"/>
              <a:chExt cx="4125" cy="2813"/>
            </a:xfrm>
          </p:grpSpPr>
          <p:sp>
            <p:nvSpPr>
              <p:cNvPr id="288122" name="Rectangle 378"/>
              <p:cNvSpPr>
                <a:spLocks noChangeArrowheads="1"/>
              </p:cNvSpPr>
              <p:nvPr/>
            </p:nvSpPr>
            <p:spPr bwMode="auto">
              <a:xfrm>
                <a:off x="483" y="4528"/>
                <a:ext cx="11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endParaRPr lang="en-US">
                  <a:latin typeface="Comic Sans MS" charset="0"/>
                </a:endParaRPr>
              </a:p>
            </p:txBody>
          </p:sp>
          <p:grpSp>
            <p:nvGrpSpPr>
              <p:cNvPr id="16" name="Group 381"/>
              <p:cNvGrpSpPr>
                <a:grpSpLocks/>
              </p:cNvGrpSpPr>
              <p:nvPr/>
            </p:nvGrpSpPr>
            <p:grpSpPr bwMode="auto">
              <a:xfrm>
                <a:off x="463" y="3055"/>
                <a:ext cx="3217" cy="1473"/>
                <a:chOff x="571" y="2750"/>
                <a:chExt cx="3339" cy="1778"/>
              </a:xfrm>
            </p:grpSpPr>
            <p:sp>
              <p:nvSpPr>
                <p:cNvPr id="288126" name="Rectangle 382" descr="10%"/>
                <p:cNvSpPr>
                  <a:spLocks noChangeArrowheads="1"/>
                </p:cNvSpPr>
                <p:nvPr/>
              </p:nvSpPr>
              <p:spPr bwMode="auto">
                <a:xfrm>
                  <a:off x="2243" y="2750"/>
                  <a:ext cx="1667" cy="1778"/>
                </a:xfrm>
                <a:prstGeom prst="rect">
                  <a:avLst/>
                </a:prstGeom>
                <a:pattFill prst="pct10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27" name="Rectangle 383" descr="10%"/>
                <p:cNvSpPr>
                  <a:spLocks noChangeArrowheads="1"/>
                </p:cNvSpPr>
                <p:nvPr/>
              </p:nvSpPr>
              <p:spPr bwMode="auto">
                <a:xfrm>
                  <a:off x="571" y="2750"/>
                  <a:ext cx="1667" cy="1778"/>
                </a:xfrm>
                <a:prstGeom prst="rect">
                  <a:avLst/>
                </a:prstGeom>
                <a:pattFill prst="pct10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" name="Group 384"/>
                <p:cNvGrpSpPr>
                  <a:grpSpLocks/>
                </p:cNvGrpSpPr>
                <p:nvPr/>
              </p:nvGrpSpPr>
              <p:grpSpPr bwMode="auto">
                <a:xfrm>
                  <a:off x="672" y="2784"/>
                  <a:ext cx="3168" cy="1680"/>
                  <a:chOff x="192" y="2880"/>
                  <a:chExt cx="4176" cy="2064"/>
                </a:xfrm>
              </p:grpSpPr>
              <p:sp>
                <p:nvSpPr>
                  <p:cNvPr id="288129" name="Freeform 385"/>
                  <p:cNvSpPr>
                    <a:spLocks/>
                  </p:cNvSpPr>
                  <p:nvPr/>
                </p:nvSpPr>
                <p:spPr bwMode="auto">
                  <a:xfrm>
                    <a:off x="192" y="2904"/>
                    <a:ext cx="2112" cy="2040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336" y="120"/>
                      </a:cxn>
                      <a:cxn ang="0">
                        <a:pos x="1344" y="1704"/>
                      </a:cxn>
                      <a:cxn ang="0">
                        <a:pos x="2112" y="2040"/>
                      </a:cxn>
                    </a:cxnLst>
                    <a:rect l="0" t="0" r="r" b="b"/>
                    <a:pathLst>
                      <a:path w="2112" h="2040">
                        <a:moveTo>
                          <a:pt x="0" y="984"/>
                        </a:moveTo>
                        <a:cubicBezTo>
                          <a:pt x="56" y="492"/>
                          <a:pt x="112" y="0"/>
                          <a:pt x="336" y="120"/>
                        </a:cubicBezTo>
                        <a:cubicBezTo>
                          <a:pt x="560" y="240"/>
                          <a:pt x="1048" y="1384"/>
                          <a:pt x="1344" y="1704"/>
                        </a:cubicBezTo>
                        <a:cubicBezTo>
                          <a:pt x="1640" y="2024"/>
                          <a:pt x="1984" y="1984"/>
                          <a:pt x="2112" y="204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130" name="Freeform 386"/>
                  <p:cNvSpPr>
                    <a:spLocks/>
                  </p:cNvSpPr>
                  <p:nvPr/>
                </p:nvSpPr>
                <p:spPr bwMode="auto">
                  <a:xfrm flipH="1">
                    <a:off x="2256" y="2880"/>
                    <a:ext cx="2112" cy="2040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336" y="120"/>
                      </a:cxn>
                      <a:cxn ang="0">
                        <a:pos x="1344" y="1704"/>
                      </a:cxn>
                      <a:cxn ang="0">
                        <a:pos x="2112" y="2040"/>
                      </a:cxn>
                    </a:cxnLst>
                    <a:rect l="0" t="0" r="r" b="b"/>
                    <a:pathLst>
                      <a:path w="2112" h="2040">
                        <a:moveTo>
                          <a:pt x="0" y="984"/>
                        </a:moveTo>
                        <a:cubicBezTo>
                          <a:pt x="56" y="492"/>
                          <a:pt x="112" y="0"/>
                          <a:pt x="336" y="120"/>
                        </a:cubicBezTo>
                        <a:cubicBezTo>
                          <a:pt x="560" y="240"/>
                          <a:pt x="1048" y="1384"/>
                          <a:pt x="1344" y="1704"/>
                        </a:cubicBezTo>
                        <a:cubicBezTo>
                          <a:pt x="1640" y="2024"/>
                          <a:pt x="1984" y="1984"/>
                          <a:pt x="2112" y="204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8131" name="Line 387"/>
                <p:cNvSpPr>
                  <a:spLocks noChangeShapeType="1"/>
                </p:cNvSpPr>
                <p:nvPr/>
              </p:nvSpPr>
              <p:spPr bwMode="auto">
                <a:xfrm>
                  <a:off x="672" y="4520"/>
                  <a:ext cx="31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2" name="Rectangle 388"/>
                <p:cNvSpPr>
                  <a:spLocks noChangeArrowheads="1"/>
                </p:cNvSpPr>
                <p:nvPr/>
              </p:nvSpPr>
              <p:spPr bwMode="auto">
                <a:xfrm>
                  <a:off x="914" y="3713"/>
                  <a:ext cx="121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133" name="Rectangle 389"/>
                <p:cNvSpPr>
                  <a:spLocks noChangeArrowheads="1"/>
                </p:cNvSpPr>
                <p:nvPr/>
              </p:nvSpPr>
              <p:spPr bwMode="auto">
                <a:xfrm>
                  <a:off x="3302" y="3713"/>
                  <a:ext cx="121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134" name="Line 390"/>
                <p:cNvSpPr>
                  <a:spLocks noChangeShapeType="1"/>
                </p:cNvSpPr>
                <p:nvPr/>
              </p:nvSpPr>
              <p:spPr bwMode="auto">
                <a:xfrm>
                  <a:off x="2238" y="2758"/>
                  <a:ext cx="0" cy="177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5" name="Line 391"/>
                <p:cNvSpPr>
                  <a:spLocks noChangeShapeType="1"/>
                </p:cNvSpPr>
                <p:nvPr/>
              </p:nvSpPr>
              <p:spPr bwMode="auto">
                <a:xfrm>
                  <a:off x="614" y="4528"/>
                  <a:ext cx="1624" cy="0"/>
                </a:xfrm>
                <a:prstGeom prst="line">
                  <a:avLst/>
                </a:prstGeom>
                <a:noFill/>
                <a:ln w="698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6" name="Line 392"/>
                <p:cNvSpPr>
                  <a:spLocks noChangeShapeType="1"/>
                </p:cNvSpPr>
                <p:nvPr/>
              </p:nvSpPr>
              <p:spPr bwMode="auto">
                <a:xfrm>
                  <a:off x="2243" y="4528"/>
                  <a:ext cx="1646" cy="0"/>
                </a:xfrm>
                <a:prstGeom prst="line">
                  <a:avLst/>
                </a:prstGeom>
                <a:noFill/>
                <a:ln w="698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88137" name="Picture 393"/>
              <p:cNvPicPr>
                <a:picLocks noChangeAspect="1" noChangeArrowheads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5" y="2848"/>
                <a:ext cx="278" cy="403"/>
              </a:xfrm>
              <a:prstGeom prst="rect">
                <a:avLst/>
              </a:prstGeom>
              <a:noFill/>
            </p:spPr>
          </p:pic>
          <p:sp>
            <p:nvSpPr>
              <p:cNvPr id="288138" name="Oval 394"/>
              <p:cNvSpPr>
                <a:spLocks noChangeArrowheads="1"/>
              </p:cNvSpPr>
              <p:nvPr/>
            </p:nvSpPr>
            <p:spPr bwMode="auto">
              <a:xfrm>
                <a:off x="62" y="2892"/>
                <a:ext cx="207" cy="207"/>
              </a:xfrm>
              <a:prstGeom prst="ellipse">
                <a:avLst/>
              </a:prstGeom>
              <a:solidFill>
                <a:srgbClr val="FFFF00">
                  <a:alpha val="64000"/>
                </a:srgbClr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1" name="AutoShape 397"/>
              <p:cNvSpPr>
                <a:spLocks noChangeArrowheads="1"/>
              </p:cNvSpPr>
              <p:nvPr/>
            </p:nvSpPr>
            <p:spPr bwMode="auto">
              <a:xfrm rot="-8484876">
                <a:off x="3361" y="3581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2" name="AutoShape 398"/>
              <p:cNvSpPr>
                <a:spLocks noChangeArrowheads="1"/>
              </p:cNvSpPr>
              <p:nvPr/>
            </p:nvSpPr>
            <p:spPr bwMode="auto">
              <a:xfrm rot="-9573767">
                <a:off x="2111" y="4379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3" name="AutoShape 399"/>
              <p:cNvSpPr>
                <a:spLocks noChangeArrowheads="1"/>
              </p:cNvSpPr>
              <p:nvPr/>
            </p:nvSpPr>
            <p:spPr bwMode="auto">
              <a:xfrm rot="9163422">
                <a:off x="758" y="3506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4" name="Oval 400"/>
              <p:cNvSpPr>
                <a:spLocks noChangeArrowheads="1"/>
              </p:cNvSpPr>
              <p:nvPr/>
            </p:nvSpPr>
            <p:spPr bwMode="auto">
              <a:xfrm>
                <a:off x="1273" y="2712"/>
                <a:ext cx="1650" cy="1709"/>
              </a:xfrm>
              <a:prstGeom prst="ellipse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5" name="Rectangle 401"/>
              <p:cNvSpPr>
                <a:spLocks noChangeArrowheads="1"/>
              </p:cNvSpPr>
              <p:nvPr/>
            </p:nvSpPr>
            <p:spPr bwMode="auto">
              <a:xfrm rot="3481018">
                <a:off x="862" y="2990"/>
                <a:ext cx="935" cy="64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6" name="Rectangle 402"/>
              <p:cNvSpPr>
                <a:spLocks noChangeArrowheads="1"/>
              </p:cNvSpPr>
              <p:nvPr/>
            </p:nvSpPr>
            <p:spPr bwMode="auto">
              <a:xfrm rot="7318954">
                <a:off x="2406" y="2916"/>
                <a:ext cx="935" cy="64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7" name="Rectangle 403"/>
              <p:cNvSpPr>
                <a:spLocks noChangeArrowheads="1"/>
              </p:cNvSpPr>
              <p:nvPr/>
            </p:nvSpPr>
            <p:spPr bwMode="auto">
              <a:xfrm rot="719397">
                <a:off x="307" y="2939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8" name="Rectangle 404"/>
              <p:cNvSpPr>
                <a:spLocks noChangeArrowheads="1"/>
              </p:cNvSpPr>
              <p:nvPr/>
            </p:nvSpPr>
            <p:spPr bwMode="auto">
              <a:xfrm rot="-6662666">
                <a:off x="825" y="2448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9" name="Rectangle 405"/>
              <p:cNvSpPr>
                <a:spLocks noChangeArrowheads="1"/>
              </p:cNvSpPr>
              <p:nvPr/>
            </p:nvSpPr>
            <p:spPr bwMode="auto">
              <a:xfrm rot="-6662666">
                <a:off x="3258" y="2522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0" name="Rectangle 406"/>
              <p:cNvSpPr>
                <a:spLocks noChangeArrowheads="1"/>
              </p:cNvSpPr>
              <p:nvPr/>
            </p:nvSpPr>
            <p:spPr bwMode="auto">
              <a:xfrm rot="-1152198">
                <a:off x="3553" y="2816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1" name="Freeform 407"/>
              <p:cNvSpPr>
                <a:spLocks/>
              </p:cNvSpPr>
              <p:nvPr/>
            </p:nvSpPr>
            <p:spPr bwMode="auto">
              <a:xfrm>
                <a:off x="339" y="2085"/>
                <a:ext cx="520" cy="1544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8"/>
                  </a:cxn>
                  <a:cxn ang="0">
                    <a:pos x="448" y="1392"/>
                  </a:cxn>
                  <a:cxn ang="0">
                    <a:pos x="496" y="1440"/>
                  </a:cxn>
                </a:cxnLst>
                <a:rect l="0" t="0" r="r" b="b"/>
                <a:pathLst>
                  <a:path w="520" h="1544">
                    <a:moveTo>
                      <a:pt x="64" y="0"/>
                    </a:moveTo>
                    <a:cubicBezTo>
                      <a:pt x="32" y="148"/>
                      <a:pt x="0" y="296"/>
                      <a:pt x="64" y="528"/>
                    </a:cubicBezTo>
                    <a:cubicBezTo>
                      <a:pt x="128" y="760"/>
                      <a:pt x="376" y="1240"/>
                      <a:pt x="448" y="1392"/>
                    </a:cubicBezTo>
                    <a:cubicBezTo>
                      <a:pt x="520" y="1544"/>
                      <a:pt x="488" y="1424"/>
                      <a:pt x="496" y="1440"/>
                    </a:cubicBezTo>
                  </a:path>
                </a:pathLst>
              </a:custGeom>
              <a:noFill/>
              <a:ln w="571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2" name="Freeform 408"/>
              <p:cNvSpPr>
                <a:spLocks/>
              </p:cNvSpPr>
              <p:nvPr/>
            </p:nvSpPr>
            <p:spPr bwMode="auto">
              <a:xfrm>
                <a:off x="2233" y="2112"/>
                <a:ext cx="640" cy="2352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576" y="432"/>
                  </a:cxn>
                  <a:cxn ang="0">
                    <a:pos x="0" y="2352"/>
                  </a:cxn>
                </a:cxnLst>
                <a:rect l="0" t="0" r="r" b="b"/>
                <a:pathLst>
                  <a:path w="640" h="2352">
                    <a:moveTo>
                      <a:pt x="384" y="0"/>
                    </a:moveTo>
                    <a:cubicBezTo>
                      <a:pt x="512" y="20"/>
                      <a:pt x="640" y="40"/>
                      <a:pt x="576" y="432"/>
                    </a:cubicBezTo>
                    <a:cubicBezTo>
                      <a:pt x="512" y="824"/>
                      <a:pt x="96" y="2024"/>
                      <a:pt x="0" y="2352"/>
                    </a:cubicBezTo>
                  </a:path>
                </a:pathLst>
              </a:custGeom>
              <a:noFill/>
              <a:ln w="539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3" name="Freeform 409"/>
              <p:cNvSpPr>
                <a:spLocks/>
              </p:cNvSpPr>
              <p:nvPr/>
            </p:nvSpPr>
            <p:spPr bwMode="auto">
              <a:xfrm flipH="1">
                <a:off x="3487" y="2098"/>
                <a:ext cx="520" cy="1544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8"/>
                  </a:cxn>
                  <a:cxn ang="0">
                    <a:pos x="448" y="1392"/>
                  </a:cxn>
                  <a:cxn ang="0">
                    <a:pos x="496" y="1440"/>
                  </a:cxn>
                </a:cxnLst>
                <a:rect l="0" t="0" r="r" b="b"/>
                <a:pathLst>
                  <a:path w="520" h="1544">
                    <a:moveTo>
                      <a:pt x="64" y="0"/>
                    </a:moveTo>
                    <a:cubicBezTo>
                      <a:pt x="32" y="148"/>
                      <a:pt x="0" y="296"/>
                      <a:pt x="64" y="528"/>
                    </a:cubicBezTo>
                    <a:cubicBezTo>
                      <a:pt x="128" y="760"/>
                      <a:pt x="376" y="1240"/>
                      <a:pt x="448" y="1392"/>
                    </a:cubicBezTo>
                    <a:cubicBezTo>
                      <a:pt x="520" y="1544"/>
                      <a:pt x="488" y="1424"/>
                      <a:pt x="496" y="1440"/>
                    </a:cubicBezTo>
                  </a:path>
                </a:pathLst>
              </a:custGeom>
              <a:noFill/>
              <a:ln w="4762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4" name="Rectangle 410"/>
              <p:cNvSpPr>
                <a:spLocks noChangeArrowheads="1"/>
              </p:cNvSpPr>
              <p:nvPr/>
            </p:nvSpPr>
            <p:spPr bwMode="auto">
              <a:xfrm>
                <a:off x="2923" y="4290"/>
                <a:ext cx="125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          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#R</a:t>
                </a:r>
                <a:r>
                  <a:rPr lang="en-US" sz="2000" dirty="0">
                    <a:latin typeface="+mn-lt"/>
                  </a:rPr>
                  <a:t>/#B</a:t>
                </a:r>
              </a:p>
            </p:txBody>
          </p:sp>
        </p:grpSp>
        <p:cxnSp>
          <p:nvCxnSpPr>
            <p:cNvPr id="427" name="Straight Connector 426"/>
            <p:cNvCxnSpPr>
              <a:endCxn id="288144" idx="5"/>
            </p:cNvCxnSpPr>
            <p:nvPr/>
          </p:nvCxnSpPr>
          <p:spPr bwMode="auto">
            <a:xfrm rot="5400000">
              <a:off x="4899776" y="5280336"/>
              <a:ext cx="504694" cy="3415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7448" y="2755850"/>
            <a:ext cx="176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461" y="3431470"/>
            <a:ext cx="186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5661" y="4147810"/>
            <a:ext cx="14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3"/>
          </p:cNvCxnSpPr>
          <p:nvPr/>
        </p:nvCxnSpPr>
        <p:spPr bwMode="auto">
          <a:xfrm flipV="1">
            <a:off x="2638325" y="1676400"/>
            <a:ext cx="2009875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0" idx="1"/>
          </p:cNvCxnSpPr>
          <p:nvPr/>
        </p:nvCxnSpPr>
        <p:spPr bwMode="auto">
          <a:xfrm>
            <a:off x="2743572" y="2090410"/>
            <a:ext cx="2103089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5" idx="3"/>
            <a:endCxn id="13" idx="1"/>
          </p:cNvCxnSpPr>
          <p:nvPr/>
        </p:nvCxnSpPr>
        <p:spPr bwMode="auto">
          <a:xfrm>
            <a:off x="2638325" y="2080230"/>
            <a:ext cx="2369123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3"/>
            <a:endCxn id="14" idx="1"/>
          </p:cNvCxnSpPr>
          <p:nvPr/>
        </p:nvCxnSpPr>
        <p:spPr bwMode="auto">
          <a:xfrm>
            <a:off x="2638325" y="2080230"/>
            <a:ext cx="2132136" cy="16128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6" idx="3"/>
            <a:endCxn id="14" idx="1"/>
          </p:cNvCxnSpPr>
          <p:nvPr/>
        </p:nvCxnSpPr>
        <p:spPr bwMode="auto">
          <a:xfrm>
            <a:off x="2743572" y="2755850"/>
            <a:ext cx="2026889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6" idx="3"/>
            <a:endCxn id="10" idx="1"/>
          </p:cNvCxnSpPr>
          <p:nvPr/>
        </p:nvCxnSpPr>
        <p:spPr bwMode="auto">
          <a:xfrm flipV="1">
            <a:off x="2743572" y="2352020"/>
            <a:ext cx="2103089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6" idx="3"/>
            <a:endCxn id="13" idx="1"/>
          </p:cNvCxnSpPr>
          <p:nvPr/>
        </p:nvCxnSpPr>
        <p:spPr bwMode="auto">
          <a:xfrm>
            <a:off x="2743572" y="2755850"/>
            <a:ext cx="226387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15" idx="1"/>
          </p:cNvCxnSpPr>
          <p:nvPr/>
        </p:nvCxnSpPr>
        <p:spPr bwMode="auto">
          <a:xfrm rot="16200000" flipH="1">
            <a:off x="2445111" y="2388870"/>
            <a:ext cx="2319010" cy="172208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6" idx="3"/>
            <a:endCxn id="15" idx="1"/>
          </p:cNvCxnSpPr>
          <p:nvPr/>
        </p:nvCxnSpPr>
        <p:spPr bwMode="auto">
          <a:xfrm>
            <a:off x="2743572" y="2755850"/>
            <a:ext cx="1722089" cy="165357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2843334" y="2352020"/>
            <a:ext cx="2003327" cy="10794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7" idx="3"/>
            <a:endCxn id="14" idx="1"/>
          </p:cNvCxnSpPr>
          <p:nvPr/>
        </p:nvCxnSpPr>
        <p:spPr bwMode="auto">
          <a:xfrm>
            <a:off x="2843334" y="3431470"/>
            <a:ext cx="1927127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7" idx="3"/>
            <a:endCxn id="15" idx="1"/>
          </p:cNvCxnSpPr>
          <p:nvPr/>
        </p:nvCxnSpPr>
        <p:spPr bwMode="auto">
          <a:xfrm>
            <a:off x="2843334" y="3431470"/>
            <a:ext cx="1622327" cy="9779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3"/>
          </p:cNvCxnSpPr>
          <p:nvPr/>
        </p:nvCxnSpPr>
        <p:spPr bwMode="auto">
          <a:xfrm flipV="1">
            <a:off x="2743572" y="1666221"/>
            <a:ext cx="1904628" cy="108962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115785"/>
            <a:ext cx="1117600" cy="1409700"/>
          </a:xfrm>
          <a:prstGeom prst="rect">
            <a:avLst/>
          </a:prstGeom>
          <a:solidFill>
            <a:srgbClr val="2CFF2C">
              <a:alpha val="5000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7448" y="2755850"/>
            <a:ext cx="176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461" y="3431470"/>
            <a:ext cx="186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5661" y="4147810"/>
            <a:ext cx="14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9841" y="4823430"/>
            <a:ext cx="1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7576" y="5499050"/>
            <a:ext cx="277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Nanotechnology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8114" y="6022270"/>
            <a:ext cx="136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3"/>
          </p:cNvCxnSpPr>
          <p:nvPr/>
        </p:nvCxnSpPr>
        <p:spPr bwMode="auto">
          <a:xfrm flipV="1">
            <a:off x="2638325" y="1676400"/>
            <a:ext cx="2009875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5" idx="3"/>
            <a:endCxn id="10" idx="1"/>
          </p:cNvCxnSpPr>
          <p:nvPr/>
        </p:nvCxnSpPr>
        <p:spPr bwMode="auto">
          <a:xfrm>
            <a:off x="2638325" y="2080230"/>
            <a:ext cx="220833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5" idx="3"/>
            <a:endCxn id="13" idx="1"/>
          </p:cNvCxnSpPr>
          <p:nvPr/>
        </p:nvCxnSpPr>
        <p:spPr bwMode="auto">
          <a:xfrm>
            <a:off x="2638325" y="2080230"/>
            <a:ext cx="2369123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3"/>
            <a:endCxn id="14" idx="1"/>
          </p:cNvCxnSpPr>
          <p:nvPr/>
        </p:nvCxnSpPr>
        <p:spPr bwMode="auto">
          <a:xfrm>
            <a:off x="2638325" y="2080230"/>
            <a:ext cx="2132136" cy="16128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6" idx="3"/>
            <a:endCxn id="14" idx="1"/>
          </p:cNvCxnSpPr>
          <p:nvPr/>
        </p:nvCxnSpPr>
        <p:spPr bwMode="auto">
          <a:xfrm>
            <a:off x="2743572" y="2755850"/>
            <a:ext cx="2026889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6" idx="3"/>
            <a:endCxn id="10" idx="1"/>
          </p:cNvCxnSpPr>
          <p:nvPr/>
        </p:nvCxnSpPr>
        <p:spPr bwMode="auto">
          <a:xfrm flipV="1">
            <a:off x="2743572" y="2352020"/>
            <a:ext cx="2103089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6" idx="3"/>
            <a:endCxn id="13" idx="1"/>
          </p:cNvCxnSpPr>
          <p:nvPr/>
        </p:nvCxnSpPr>
        <p:spPr bwMode="auto">
          <a:xfrm>
            <a:off x="2743572" y="2755850"/>
            <a:ext cx="226387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5" idx="3"/>
            <a:endCxn id="15" idx="1"/>
          </p:cNvCxnSpPr>
          <p:nvPr/>
        </p:nvCxnSpPr>
        <p:spPr bwMode="auto">
          <a:xfrm>
            <a:off x="2638325" y="2080230"/>
            <a:ext cx="1827336" cy="23291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6" idx="3"/>
            <a:endCxn id="15" idx="1"/>
          </p:cNvCxnSpPr>
          <p:nvPr/>
        </p:nvCxnSpPr>
        <p:spPr bwMode="auto">
          <a:xfrm>
            <a:off x="2743572" y="2755850"/>
            <a:ext cx="1722089" cy="165357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2843334" y="2352020"/>
            <a:ext cx="2003327" cy="10794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7" idx="3"/>
            <a:endCxn id="14" idx="1"/>
          </p:cNvCxnSpPr>
          <p:nvPr/>
        </p:nvCxnSpPr>
        <p:spPr bwMode="auto">
          <a:xfrm>
            <a:off x="2843334" y="3431470"/>
            <a:ext cx="1927127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7" idx="3"/>
            <a:endCxn id="15" idx="1"/>
          </p:cNvCxnSpPr>
          <p:nvPr/>
        </p:nvCxnSpPr>
        <p:spPr bwMode="auto">
          <a:xfrm>
            <a:off x="2843334" y="3431470"/>
            <a:ext cx="1622327" cy="9779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8" idx="3"/>
          </p:cNvCxnSpPr>
          <p:nvPr/>
        </p:nvCxnSpPr>
        <p:spPr bwMode="auto">
          <a:xfrm flipV="1">
            <a:off x="2638325" y="1676401"/>
            <a:ext cx="2009874" cy="247140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8" idx="3"/>
            <a:endCxn id="15" idx="1"/>
          </p:cNvCxnSpPr>
          <p:nvPr/>
        </p:nvCxnSpPr>
        <p:spPr bwMode="auto">
          <a:xfrm>
            <a:off x="2638325" y="4147810"/>
            <a:ext cx="182733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8" idx="3"/>
            <a:endCxn id="16" idx="1"/>
          </p:cNvCxnSpPr>
          <p:nvPr/>
        </p:nvCxnSpPr>
        <p:spPr bwMode="auto">
          <a:xfrm>
            <a:off x="2638325" y="4147810"/>
            <a:ext cx="1631516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8" idx="3"/>
          </p:cNvCxnSpPr>
          <p:nvPr/>
        </p:nvCxnSpPr>
        <p:spPr bwMode="auto">
          <a:xfrm>
            <a:off x="2638325" y="4147810"/>
            <a:ext cx="1309251" cy="135124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8" idx="3"/>
          </p:cNvCxnSpPr>
          <p:nvPr/>
        </p:nvCxnSpPr>
        <p:spPr bwMode="auto">
          <a:xfrm>
            <a:off x="2638325" y="4147810"/>
            <a:ext cx="1095475" cy="187446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" idx="3"/>
          </p:cNvCxnSpPr>
          <p:nvPr/>
        </p:nvCxnSpPr>
        <p:spPr bwMode="auto">
          <a:xfrm flipV="1">
            <a:off x="2743572" y="1666222"/>
            <a:ext cx="1904628" cy="1089628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8" idx="3"/>
            <a:endCxn id="10" idx="1"/>
          </p:cNvCxnSpPr>
          <p:nvPr/>
        </p:nvCxnSpPr>
        <p:spPr bwMode="auto">
          <a:xfrm flipV="1">
            <a:off x="2638325" y="2352020"/>
            <a:ext cx="2208336" cy="1795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8" idx="3"/>
            <a:endCxn id="14" idx="1"/>
          </p:cNvCxnSpPr>
          <p:nvPr/>
        </p:nvCxnSpPr>
        <p:spPr bwMode="auto">
          <a:xfrm flipV="1">
            <a:off x="2638325" y="3693080"/>
            <a:ext cx="2132136" cy="4547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7085"/>
            <a:ext cx="1612900" cy="1435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2115785"/>
            <a:ext cx="1117600" cy="1409700"/>
          </a:xfrm>
          <a:prstGeom prst="rect">
            <a:avLst/>
          </a:prstGeom>
          <a:solidFill>
            <a:srgbClr val="2CFF2C">
              <a:alpha val="5000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8000"/>
                </a:solidFill>
              </a:rPr>
              <a:t>THANK YOU !</a:t>
            </a:r>
            <a:endParaRPr lang="en-US" sz="3600" dirty="0">
              <a:solidFill>
                <a:srgbClr val="FF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>
                    <a:alpha val="79000"/>
                  </a:srgbClr>
                </a:solidFill>
              </a:rPr>
              <a:t>THANK YOU !</a:t>
            </a:r>
            <a:endParaRPr lang="en-US" sz="3600" dirty="0">
              <a:solidFill>
                <a:srgbClr val="FF0000">
                  <a:alpha val="79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422400" y="641350"/>
            <a:ext cx="6369050" cy="6880225"/>
          </a:xfrm>
          <a:noFill/>
          <a:ln/>
        </p:spPr>
      </p:pic>
      <p:sp>
        <p:nvSpPr>
          <p:cNvPr id="4" name="Rectangle 3"/>
          <p:cNvSpPr/>
          <p:nvPr/>
        </p:nvSpPr>
        <p:spPr bwMode="auto">
          <a:xfrm flipH="1">
            <a:off x="685800" y="457200"/>
            <a:ext cx="7996238" cy="640080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>
              <a:alpha val="75000"/>
            </a:srgbClr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560311"/>
            <a:ext cx="2821030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600" dirty="0" smtClean="0"/>
              <a:t>    </a:t>
            </a:r>
            <a:r>
              <a:rPr lang="en-US" sz="4800" dirty="0" smtClean="0"/>
              <a:t>+</a:t>
            </a:r>
            <a:endParaRPr lang="en-US" sz="3600" dirty="0" smtClean="0"/>
          </a:p>
          <a:p>
            <a:pPr algn="l">
              <a:spcAft>
                <a:spcPts val="1800"/>
              </a:spcAft>
            </a:pPr>
            <a:r>
              <a:rPr lang="en-US" sz="3600" dirty="0" smtClean="0"/>
              <a:t>   Biology,</a:t>
            </a:r>
          </a:p>
          <a:p>
            <a:pPr>
              <a:spcAft>
                <a:spcPts val="0"/>
              </a:spcAft>
            </a:pPr>
            <a:r>
              <a:rPr lang="en-US" sz="4400" dirty="0" smtClean="0"/>
              <a:t> </a:t>
            </a:r>
            <a:r>
              <a:rPr lang="en-US" sz="4000" dirty="0" smtClean="0"/>
              <a:t>Chemistry</a:t>
            </a:r>
            <a:r>
              <a:rPr lang="en-US" sz="4800" dirty="0" smtClean="0"/>
              <a:t>,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899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4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8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3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7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128790" y="4114800"/>
            <a:ext cx="5657178" cy="2209800"/>
            <a:chOff x="2128790" y="4114800"/>
            <a:chExt cx="5657178" cy="22098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133905" y="4114800"/>
              <a:ext cx="5173051" cy="9144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128790" y="5410200"/>
              <a:ext cx="5173051" cy="91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06956" y="4244370"/>
              <a:ext cx="416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 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01841" y="5638800"/>
              <a:ext cx="484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133905" y="4114800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6200000">
              <a:off x="2372765" y="5628539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75" name="TextBox 74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  <p:sp>
        <p:nvSpPr>
          <p:cNvPr id="71" name="Oval 70"/>
          <p:cNvSpPr/>
          <p:nvPr/>
        </p:nvSpPr>
        <p:spPr bwMode="auto">
          <a:xfrm>
            <a:off x="2202424" y="4620280"/>
            <a:ext cx="304800" cy="2946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202424" y="5971032"/>
            <a:ext cx="304800" cy="2946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422400" y="641350"/>
            <a:ext cx="6369050" cy="6880225"/>
          </a:xfrm>
          <a:noFill/>
          <a:ln/>
        </p:spPr>
      </p:pic>
      <p:sp>
        <p:nvSpPr>
          <p:cNvPr id="4" name="Rectangle 3"/>
          <p:cNvSpPr/>
          <p:nvPr/>
        </p:nvSpPr>
        <p:spPr bwMode="auto">
          <a:xfrm flipH="1">
            <a:off x="685800" y="457200"/>
            <a:ext cx="7996238" cy="6400800"/>
          </a:xfrm>
          <a:prstGeom prst="rect">
            <a:avLst/>
          </a:prstGeom>
          <a:solidFill>
            <a:schemeClr val="bg1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/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450" y="3810000"/>
            <a:ext cx="1151467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114800"/>
            <a:ext cx="39629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/>
              <a:t>          +</a:t>
            </a:r>
          </a:p>
          <a:p>
            <a:r>
              <a:rPr lang="en-US" sz="4800" dirty="0" smtClean="0"/>
              <a:t>   Physics,</a:t>
            </a:r>
          </a:p>
          <a:p>
            <a:pPr algn="l"/>
            <a:r>
              <a:rPr lang="en-US" sz="4800" dirty="0" smtClean="0"/>
              <a:t>   </a:t>
            </a:r>
            <a:r>
              <a:rPr lang="en-US" sz="3200" dirty="0" smtClean="0"/>
              <a:t>Nanotechnology,</a:t>
            </a:r>
          </a:p>
          <a:p>
            <a:pPr algn="l"/>
            <a:r>
              <a:rPr lang="en-US" sz="4000" dirty="0" smtClean="0"/>
              <a:t>                </a:t>
            </a:r>
            <a:r>
              <a:rPr lang="en-US" sz="3600" b="1" baseline="30000" dirty="0" smtClean="0">
                <a:latin typeface="Arial Black"/>
                <a:cs typeface="Arial Black"/>
              </a:rPr>
              <a:t>.  .  .</a:t>
            </a:r>
            <a:r>
              <a:rPr lang="en-US" sz="3600" b="1" dirty="0" smtClean="0">
                <a:latin typeface="Arial Black"/>
                <a:cs typeface="Arial Black"/>
              </a:rPr>
              <a:t>  </a:t>
            </a:r>
            <a:endParaRPr lang="en-US" sz="2400" b="1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560311"/>
            <a:ext cx="2821030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600" dirty="0" smtClean="0"/>
              <a:t>    </a:t>
            </a:r>
            <a:r>
              <a:rPr lang="en-US" sz="4800" dirty="0" smtClean="0"/>
              <a:t>+</a:t>
            </a:r>
            <a:endParaRPr lang="en-US" sz="3600" dirty="0" smtClean="0"/>
          </a:p>
          <a:p>
            <a:pPr algn="l">
              <a:spcAft>
                <a:spcPts val="1800"/>
              </a:spcAft>
            </a:pPr>
            <a:r>
              <a:rPr lang="en-US" sz="3600" dirty="0" smtClean="0"/>
              <a:t>   Biology,</a:t>
            </a:r>
          </a:p>
          <a:p>
            <a:pPr>
              <a:spcAft>
                <a:spcPts val="0"/>
              </a:spcAft>
            </a:pPr>
            <a:r>
              <a:rPr lang="en-US" sz="4400" dirty="0" smtClean="0"/>
              <a:t> </a:t>
            </a:r>
            <a:r>
              <a:rPr lang="en-US" sz="4000" dirty="0" smtClean="0"/>
              <a:t>Chemistry</a:t>
            </a:r>
            <a:r>
              <a:rPr lang="en-US" sz="4800" dirty="0" smtClean="0"/>
              <a:t>,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 bwMode="auto">
          <a:xfrm>
            <a:off x="1676400" y="685800"/>
            <a:ext cx="5943600" cy="5715000"/>
          </a:xfrm>
          <a:prstGeom prst="diamond">
            <a:avLst/>
          </a:prstGeom>
          <a:gradFill flip="none" rotWithShape="1">
            <a:gsLst>
              <a:gs pos="31000">
                <a:schemeClr val="accent6">
                  <a:lumMod val="40000"/>
                  <a:lumOff val="60000"/>
                </a:schemeClr>
              </a:gs>
              <a:gs pos="6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/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4081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4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8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7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8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6FCF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33905" y="4114800"/>
            <a:ext cx="5173051" cy="9144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128790" y="5410200"/>
            <a:ext cx="517305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306956" y="4244370"/>
            <a:ext cx="41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301841" y="5638800"/>
            <a:ext cx="48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133905" y="4114800"/>
            <a:ext cx="436681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2362506" y="5638799"/>
            <a:ext cx="457204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 rot="16200000">
            <a:off x="2362506" y="5181599"/>
            <a:ext cx="457201" cy="914400"/>
          </a:xfrm>
          <a:prstGeom prst="rect">
            <a:avLst/>
          </a:prstGeom>
          <a:solidFill>
            <a:srgbClr val="3366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77" name="TextBox 76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6FCF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17" y="-155624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4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8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7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8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33905" y="4114800"/>
            <a:ext cx="5173051" cy="9144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128790" y="5410200"/>
            <a:ext cx="517305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306956" y="4244370"/>
            <a:ext cx="41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301841" y="5638800"/>
            <a:ext cx="48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133905" y="4114800"/>
            <a:ext cx="436681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2362504" y="5638800"/>
            <a:ext cx="457203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 rot="16200000">
            <a:off x="2362506" y="5181599"/>
            <a:ext cx="457201" cy="914400"/>
          </a:xfrm>
          <a:prstGeom prst="rect">
            <a:avLst/>
          </a:prstGeom>
          <a:solidFill>
            <a:srgbClr val="3366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70586" y="4114800"/>
            <a:ext cx="4736370" cy="914400"/>
          </a:xfrm>
          <a:prstGeom prst="rect">
            <a:avLst/>
          </a:prstGeom>
          <a:solidFill>
            <a:srgbClr val="FF8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048306" y="5410200"/>
            <a:ext cx="4253535" cy="914400"/>
          </a:xfrm>
          <a:prstGeom prst="rect">
            <a:avLst/>
          </a:prstGeom>
          <a:solidFill>
            <a:srgbClr val="FF8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21187" y="4244370"/>
            <a:ext cx="86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n-1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endParaRPr lang="en-US" sz="3200" b="1" dirty="0">
              <a:solidFill>
                <a:srgbClr val="FF008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21187" y="5513455"/>
            <a:ext cx="101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n-2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endParaRPr lang="en-US" sz="3200" b="1" dirty="0">
              <a:solidFill>
                <a:srgbClr val="FF008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80" name="TextBox 79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33235</TotalTime>
  <Words>2549</Words>
  <Application>Microsoft PowerPoint</Application>
  <PresentationFormat>On-screen Show (4:3)</PresentationFormat>
  <Paragraphs>615</Paragraphs>
  <Slides>71</Slides>
  <Notes>41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Blank Presentation</vt:lpstr>
      <vt:lpstr>Domino Tilings of the Chessboard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The Fibonacci Numbers</vt:lpstr>
      <vt:lpstr>Domino Tilings</vt:lpstr>
      <vt:lpstr> Where is a tiling?  Do any exist?</vt:lpstr>
      <vt:lpstr> Where is a tiling?  Do any exist?</vt:lpstr>
      <vt:lpstr> Where is a tiling?  Do any exist?</vt:lpstr>
      <vt:lpstr> Where is a tiling?  Do any exist?</vt:lpstr>
      <vt:lpstr> Where is a tiling?  Do any exist?</vt:lpstr>
      <vt:lpstr>Domino Tilings</vt:lpstr>
      <vt:lpstr>How many tilings are there?</vt:lpstr>
      <vt:lpstr>How many tilings are there?</vt:lpstr>
      <vt:lpstr>How many tilings are there?</vt:lpstr>
      <vt:lpstr>How many tilings are there?</vt:lpstr>
      <vt:lpstr>How many tilings are there?</vt:lpstr>
      <vt:lpstr>How many tilings are there?</vt:lpstr>
      <vt:lpstr>How many: An Algorithm   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Proof sketch for two paths:</vt:lpstr>
      <vt:lpstr>Domino Tilings</vt:lpstr>
      <vt:lpstr>Slide 35</vt:lpstr>
      <vt:lpstr>What about tilings on lattices?</vt:lpstr>
      <vt:lpstr>Why Mathematicians Care</vt:lpstr>
      <vt:lpstr>Why Mathematicians Care</vt:lpstr>
      <vt:lpstr>Why do we care?</vt:lpstr>
      <vt:lpstr>Why Physicists Care</vt:lpstr>
      <vt:lpstr>Domino Tilings</vt:lpstr>
      <vt:lpstr>What does a typical tiling look like?</vt:lpstr>
      <vt:lpstr>What does a typical tiling look like?</vt:lpstr>
      <vt:lpstr>Markov chain for Lozenge Tilings</vt:lpstr>
      <vt:lpstr>Markov chain for Lozenge Tilings</vt:lpstr>
      <vt:lpstr>Domino Tilings</vt:lpstr>
      <vt:lpstr> When do we stop our algorithms?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HOWEVER . . . </vt:lpstr>
      <vt:lpstr>Weighted Independent Sets</vt:lpstr>
      <vt:lpstr>Why?</vt:lpstr>
      <vt:lpstr>Summary</vt:lpstr>
      <vt:lpstr>Summary</vt:lpstr>
      <vt:lpstr>Summary</vt:lpstr>
      <vt:lpstr>Summary</vt:lpstr>
      <vt:lpstr>Slide 67</vt:lpstr>
      <vt:lpstr>Slide 68</vt:lpstr>
      <vt:lpstr>Slide 69</vt:lpstr>
      <vt:lpstr>Slide 70</vt:lpstr>
      <vt:lpstr>Slide 71</vt:lpstr>
    </vt:vector>
  </TitlesOfParts>
  <Manager/>
  <Company/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subject/>
  <dc:creator>Dana Randall</dc:creator>
  <cp:keywords/>
  <dc:description/>
  <cp:lastModifiedBy>Randall, Dana</cp:lastModifiedBy>
  <cp:revision>148</cp:revision>
  <cp:lastPrinted>2009-04-22T19:24:48Z</cp:lastPrinted>
  <dcterms:created xsi:type="dcterms:W3CDTF">2009-11-03T18:58:38Z</dcterms:created>
  <dcterms:modified xsi:type="dcterms:W3CDTF">2009-11-03T19:04:50Z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